
<file path=[Content_Types].xml><?xml version="1.0" encoding="utf-8"?>
<Types xmlns="http://schemas.openxmlformats.org/package/2006/content-types"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48" r:id="rId1"/>
  </p:sldMasterIdLst>
  <p:notesMasterIdLst>
    <p:notesMasterId r:id="rId4"/>
  </p:notesMasterIdLst>
  <p:handoutMasterIdLst>
    <p:handoutMasterId r:id="rId33"/>
  </p:handoutMasterIdLst>
  <p:sldIdLst>
    <p:sldId id="700" r:id="rId3"/>
    <p:sldId id="722" r:id="rId5"/>
    <p:sldId id="739" r:id="rId6"/>
    <p:sldId id="740" r:id="rId7"/>
    <p:sldId id="756" r:id="rId8"/>
    <p:sldId id="711" r:id="rId9"/>
    <p:sldId id="710" r:id="rId10"/>
    <p:sldId id="741" r:id="rId11"/>
    <p:sldId id="714" r:id="rId12"/>
    <p:sldId id="715" r:id="rId13"/>
    <p:sldId id="723" r:id="rId14"/>
    <p:sldId id="724" r:id="rId15"/>
    <p:sldId id="725" r:id="rId16"/>
    <p:sldId id="726" r:id="rId17"/>
    <p:sldId id="727" r:id="rId18"/>
    <p:sldId id="729" r:id="rId19"/>
    <p:sldId id="708" r:id="rId20"/>
    <p:sldId id="744" r:id="rId21"/>
    <p:sldId id="748" r:id="rId22"/>
    <p:sldId id="749" r:id="rId23"/>
    <p:sldId id="742" r:id="rId24"/>
    <p:sldId id="745" r:id="rId25"/>
    <p:sldId id="746" r:id="rId26"/>
    <p:sldId id="747" r:id="rId27"/>
    <p:sldId id="751" r:id="rId28"/>
    <p:sldId id="754" r:id="rId29"/>
    <p:sldId id="752" r:id="rId30"/>
    <p:sldId id="750" r:id="rId31"/>
    <p:sldId id="702" r:id="rId32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over" id="{B5567002-E995-894C-91D6-B9897D361982}">
          <p14:sldIdLst>
            <p14:sldId id="722"/>
            <p14:sldId id="739"/>
            <p14:sldId id="714"/>
            <p14:sldId id="715"/>
            <p14:sldId id="740"/>
            <p14:sldId id="756"/>
            <p14:sldId id="723"/>
            <p14:sldId id="724"/>
            <p14:sldId id="741"/>
            <p14:sldId id="710"/>
            <p14:sldId id="708"/>
            <p14:sldId id="702"/>
            <p14:sldId id="750"/>
            <p14:sldId id="700"/>
            <p14:sldId id="727"/>
            <p14:sldId id="754"/>
            <p14:sldId id="748"/>
            <p14:sldId id="746"/>
            <p14:sldId id="742"/>
            <p14:sldId id="725"/>
            <p14:sldId id="752"/>
            <p14:sldId id="751"/>
            <p14:sldId id="747"/>
            <p14:sldId id="711"/>
            <p14:sldId id="726"/>
            <p14:sldId id="745"/>
            <p14:sldId id="729"/>
            <p14:sldId id="744"/>
            <p14:sldId id="749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25F"/>
    <a:srgbClr val="BCDA9D"/>
    <a:srgbClr val="046A38"/>
    <a:srgbClr val="49B489"/>
    <a:srgbClr val="BCC7CC"/>
    <a:srgbClr val="18814D"/>
    <a:srgbClr val="D9D9D9"/>
    <a:srgbClr val="CCCCCC"/>
    <a:srgbClr val="E6E6E6"/>
    <a:srgbClr val="F3F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647" autoAdjust="0"/>
    <p:restoredTop sz="90311" autoAdjust="0"/>
  </p:normalViewPr>
  <p:slideViewPr>
    <p:cSldViewPr snapToObjects="1">
      <p:cViewPr varScale="1">
        <p:scale>
          <a:sx n="138" d="100"/>
          <a:sy n="138" d="100"/>
        </p:scale>
        <p:origin x="1176" y="120"/>
      </p:cViewPr>
      <p:guideLst>
        <p:guide orient="horz" pos="4108"/>
        <p:guide orient="horz" pos="3942"/>
        <p:guide pos="282"/>
        <p:guide orient="horz" pos="3049"/>
        <p:guide pos="5516"/>
        <p:guide orient="horz" pos="238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 snapToObjects="1">
      <p:cViewPr varScale="1">
        <p:scale>
          <a:sx n="53" d="100"/>
          <a:sy n="53" d="100"/>
        </p:scale>
        <p:origin x="2048" y="48"/>
      </p:cViewPr>
      <p:guideLst>
        <p:guide orient="horz" pos="2876"/>
        <p:guide pos="2160"/>
      </p:guideLst>
    </p:cSldViewPr>
  </p:notesViewPr>
  <p:gridSpacing cx="76320" cy="7632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6" Type="http://schemas.openxmlformats.org/officeDocument/2006/relationships/tableStyles" Target="tableStyles.xml"/><Relationship Id="rId35" Type="http://schemas.openxmlformats.org/officeDocument/2006/relationships/viewProps" Target="viewProps.xml"/><Relationship Id="rId34" Type="http://schemas.openxmlformats.org/officeDocument/2006/relationships/presProps" Target="presProps.xml"/><Relationship Id="rId33" Type="http://schemas.openxmlformats.org/officeDocument/2006/relationships/handoutMaster" Target="handoutMasters/handoutMaster1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C2537A-C1FE-C441-8F08-6472DE8A6393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3A01E0-2117-0C43-8963-D44ACC7C4A36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69629A-8024-8740-A789-6BCBA6C29169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EE6A7F-2053-5042-BD59-FF4F3EF99AC3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EE6A7F-2053-5042-BD59-FF4F3EF99AC3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实例分割的经典代表，包括Mask-RCNN与YOLACT等；Mask-RCNN基于two-stage检测框架，mask AP相对较高，但执行速度较慢；YOLACT基于one-stage检测框架，执行速度快，但mask AP相对较低；</a:t>
            </a:r>
            <a:endParaRPr lang="zh-CN" altLang="en-US" dirty="0"/>
          </a:p>
          <a:p>
            <a:r>
              <a:rPr lang="zh-CN" altLang="en-US" dirty="0"/>
              <a:t>且Mask-RCNN与YOLACT都是anchor-based实现方式，具有以下劣势：anchor相关的超参数设置相对敏感，较难适应样本多样性，例如尺度、形状多变的场景；</a:t>
            </a:r>
            <a:endParaRPr lang="zh-CN" altLang="en-US" dirty="0"/>
          </a:p>
          <a:p>
            <a:r>
              <a:rPr lang="zh-CN" altLang="en-US" dirty="0"/>
              <a:t>为了确保高召回率，密集的anchor覆盖 (尤其是stride较小的检测分支)容易导致class imbalance、过重的计算与访存负担；</a:t>
            </a:r>
            <a:endParaRPr lang="zh-CN" altLang="en-US" dirty="0"/>
          </a:p>
          <a:p>
            <a:r>
              <a:rPr lang="zh-CN" altLang="en-US" dirty="0"/>
              <a:t>检测框架为one-stage anchor-free FCOS；backbone为改进的VoVNet，能够有效降低memory access cost；mask分支引入了spatial attention guidance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EE6A7F-2053-5042-BD59-FF4F3EF99AC3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DenseNet的输入特征维度，随着concat的执行不断线性递增，导致访存开销增大；</a:t>
            </a:r>
            <a:r>
              <a:rPr lang="en-US" altLang="zh-CN" dirty="0"/>
              <a:t>O</a:t>
            </a:r>
            <a:r>
              <a:rPr lang="zh-CN" altLang="en-US" dirty="0"/>
              <a:t>SA module中每个layer的输入/输出特征维度是相同的，可以节省MAC；</a:t>
            </a:r>
            <a:endParaRPr lang="zh-CN" altLang="en-US" dirty="0"/>
          </a:p>
          <a:p>
            <a:r>
              <a:rPr lang="zh-CN" altLang="en-US" dirty="0"/>
              <a:t>类似于ResNet，文章进一步引入residual connection，有助于加深网络；</a:t>
            </a:r>
            <a:endParaRPr lang="zh-CN" altLang="en-US" dirty="0"/>
          </a:p>
          <a:p>
            <a:r>
              <a:rPr lang="zh-CN" altLang="en-US" dirty="0"/>
              <a:t>省去了SE module中负责维度压缩的FC layer，可减少channel-wise信息损失，有助于获得更好的channel-wise attention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EE6A7F-2053-5042-BD59-FF4F3EF99AC3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对于基于anchors的目标检测算法而言，我们将输入的图片送入backbone网络之后，会获得最终的feature_map，比如说是17x17x256；然后我们会在该feature_map上的每一位置上使用预先定义好的anchors。而FCOS的改动点就在这里，它是直接在feature_map上的每一点进行回归操作。具体的实施思路如下所示：</a:t>
            </a:r>
            <a:endParaRPr lang="zh-CN" altLang="en-US" dirty="0"/>
          </a:p>
          <a:p>
            <a:r>
              <a:rPr lang="zh-CN" altLang="en-US" dirty="0"/>
              <a:t>首先，我们可以将feature_map中的每一个点(x,y)映射回原始的输入图片中；</a:t>
            </a:r>
            <a:endParaRPr lang="zh-CN" altLang="en-US" dirty="0"/>
          </a:p>
          <a:p>
            <a:r>
              <a:rPr lang="zh-CN" altLang="en-US" dirty="0"/>
              <a:t>然后，如果这个映射回原始输入的点在相应的GT的BB范围之内，而且类别标签对应，我们将其作为训练的正样本块，否则将其作为正样本块；</a:t>
            </a:r>
            <a:endParaRPr lang="zh-CN" altLang="en-US" dirty="0"/>
          </a:p>
          <a:p>
            <a:r>
              <a:rPr lang="zh-CN" altLang="en-US" dirty="0"/>
              <a:t>接着，我们回归的目标是(l,t,r,b)，即中心点做BB的left、top、right和bottom之间的距离，具体如下图所示：</a:t>
            </a:r>
            <a:endParaRPr lang="zh-CN" altLang="en-US" dirty="0"/>
          </a:p>
          <a:p>
            <a:r>
              <a:rPr lang="zh-CN" altLang="en-US" dirty="0"/>
              <a:t>第二个输出是Center-ness，这个分支用于计算每个点和目标中心点的距离，用于减少那些离目标中心点较远的预测点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EE6A7F-2053-5042-BD59-FF4F3EF99AC3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沿channel维度执行max-pooling与avg-pooling，并通过concat聚合特征；</a:t>
            </a:r>
            <a:endParaRPr lang="zh-CN" altLang="en-US" dirty="0"/>
          </a:p>
          <a:p>
            <a:r>
              <a:rPr lang="zh-CN" altLang="en-US" dirty="0"/>
              <a:t>进一步通过3x3卷积、sigmoid函数提取spatial attention:</a:t>
            </a:r>
            <a:endParaRPr lang="zh-CN" altLang="en-US" dirty="0"/>
          </a:p>
          <a:p>
            <a:r>
              <a:rPr lang="zh-CN" altLang="en-US" dirty="0"/>
              <a:t>spatial attention与ROI特征相乘，实现聚焦学习；</a:t>
            </a:r>
            <a:endParaRPr lang="zh-CN" altLang="en-US" dirty="0"/>
          </a:p>
          <a:p>
            <a:r>
              <a:rPr lang="zh-CN" altLang="en-US" dirty="0"/>
              <a:t>相乘之后的特征，通过up-sampling以及1x1 convolution，获得包含语义分类的mask；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EE6A7F-2053-5042-BD59-FF4F3EF99AC3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EE6A7F-2053-5042-BD59-FF4F3EF99AC3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EE6A7F-2053-5042-BD59-FF4F3EF99AC3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en-US" altLang="zh-CN"/>
              <a:t>ReXNet,MobileNetv3</a:t>
            </a:r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B7EE6A7F-2053-5042-BD59-FF4F3EF99AC3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en-US" altLang="zh-CN"/>
              <a:t>DenseNet</a:t>
            </a:r>
            <a:r>
              <a:rPr lang="zh-CN" altLang="en-US"/>
              <a:t>与</a:t>
            </a:r>
            <a:r>
              <a:rPr lang="en-US" altLang="zh-CN"/>
              <a:t>ResNet</a:t>
            </a:r>
            <a:r>
              <a:rPr lang="zh-CN" altLang="en-US"/>
              <a:t>结合。参数量过多。本质就是增强特征的复用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B7EE6A7F-2053-5042-BD59-FF4F3EF99AC3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实验分析后，特征增强对小目标检测管用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B7EE6A7F-2053-5042-BD59-FF4F3EF99AC3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B7EE6A7F-2053-5042-BD59-FF4F3EF99AC3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EE6A7F-2053-5042-BD59-FF4F3EF99AC3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该论文提供了一个全新的Ghost模块，旨在通过廉价操作生成更多的特征图。基于一组原始的特征图，作者应用一系列线性变换，以很小的代价生成许多能从原始特征发掘所需信息的“幻影”特征图（Ghost feature maps）。该Ghost模块即插即用。第一个Ghost模块用作扩展层，增加了通道数。这里将输出通道数与输入通道数之比称为expansion ratio。第二个Ghost模块减少通道数，以与shortcut路径匹配。然后，使用shortcut连接这两个Ghost模块的输入和输出。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B7EE6A7F-2053-5042-BD59-FF4F3EF99AC3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B7EE6A7F-2053-5042-BD59-FF4F3EF99AC3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它针对MobileNetV2的核心模块逆残差模块存在的问题进行了深度分析，提出了一种新颖的SandGlass模块，并用于组建了该文的MobileNeXt架构。。。它通过引入两个主要的设计规则(1.逆残差学习；2.线性瓶颈层)对经典的残差瓶颈模块进行了改变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注意点：压缩的时候，不要激活</a:t>
            </a:r>
            <a:r>
              <a:rPr lang="en-US" altLang="zh-CN"/>
              <a:t>relu</a:t>
            </a:r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B7EE6A7F-2053-5042-BD59-FF4F3EF99AC3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en-US" altLang="zh-CN"/>
              <a:t>1</a:t>
            </a:r>
            <a:r>
              <a:rPr lang="zh-CN" altLang="en-US"/>
              <a:t>、增加了参数量，但是提升了卷积的效率；</a:t>
            </a:r>
            <a:r>
              <a:rPr lang="en-US" altLang="zh-CN"/>
              <a:t>2</a:t>
            </a:r>
            <a:r>
              <a:rPr lang="zh-CN" altLang="en-US"/>
              <a:t>、在两个</a:t>
            </a:r>
            <a:r>
              <a:rPr lang="en-US" altLang="zh-CN"/>
              <a:t>DW</a:t>
            </a:r>
            <a:r>
              <a:rPr lang="zh-CN" altLang="en-US"/>
              <a:t>之间做一个通道增强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B7EE6A7F-2053-5042-BD59-FF4F3EF99AC3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B7EE6A7F-2053-5042-BD59-FF4F3EF99AC3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B7EE6A7F-2053-5042-BD59-FF4F3EF99AC3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B7EE6A7F-2053-5042-BD59-FF4F3EF99AC3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前期学习看论文，后期动手实现想法，学习</a:t>
            </a:r>
            <a:r>
              <a:rPr lang="en-US" altLang="zh-CN" dirty="0"/>
              <a:t>detectron</a:t>
            </a:r>
            <a:r>
              <a:rPr lang="zh-CN" altLang="en-US" dirty="0"/>
              <a:t>平台等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EE6A7F-2053-5042-BD59-FF4F3EF99AC3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EE6A7F-2053-5042-BD59-FF4F3EF99AC3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在 semanitc segmentation 语义分割中，模型只需要判断每一个像素属于哪一类。而在实例分割中，模型还需要在此基础上分割出每一个实例。例如若图像中有两个人站在一块，实例分割模型不仅要判断出这是人，还要确定这两个人各自的轮廓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EE6A7F-2053-5042-BD59-FF4F3EF99AC3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Faster-RCNN网络的最后分别是分类网络和回归网络两条路并行，Mask-RCNN则是再加一条Mask网络与它们并行。</a:t>
            </a:r>
            <a:endParaRPr lang="zh-CN" altLang="en-US" dirty="0"/>
          </a:p>
          <a:p>
            <a:endParaRPr lang="zh-CN" altLang="en-US" dirty="0"/>
          </a:p>
          <a:p>
            <a:r>
              <a:rPr lang="zh-CN" altLang="en-US" dirty="0"/>
              <a:t>Mask网络的实现是FCN网络，这也是语义分割领域中非常经典的网络结构。</a:t>
            </a:r>
            <a:endParaRPr lang="zh-CN" altLang="en-US" dirty="0"/>
          </a:p>
          <a:p>
            <a:endParaRPr lang="zh-CN" altLang="en-US" dirty="0"/>
          </a:p>
          <a:p>
            <a:r>
              <a:rPr lang="zh-CN" altLang="en-US" dirty="0"/>
              <a:t>由于Mask网络的加入，Mask-RCNN不仅能处理物体检测问题，还能处理语义分割问题。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EE6A7F-2053-5042-BD59-FF4F3EF99AC3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Faster-RCNN网络的最后分别是分类网络和回归网络两条路并行，Mask-RCNN则是再加一条Mask网络与它们并行。</a:t>
            </a:r>
            <a:endParaRPr lang="zh-CN" altLang="en-US" dirty="0"/>
          </a:p>
          <a:p>
            <a:endParaRPr lang="zh-CN" altLang="en-US" dirty="0"/>
          </a:p>
          <a:p>
            <a:r>
              <a:rPr lang="zh-CN" altLang="en-US" dirty="0"/>
              <a:t>Mask网络的实现是FCN网络，这也是语义分割领域中非常经典的网络结构。</a:t>
            </a:r>
            <a:endParaRPr lang="zh-CN" altLang="en-US" dirty="0"/>
          </a:p>
          <a:p>
            <a:endParaRPr lang="zh-CN" altLang="en-US" dirty="0"/>
          </a:p>
          <a:p>
            <a:r>
              <a:rPr lang="zh-CN" altLang="en-US" dirty="0"/>
              <a:t>由于Mask网络的加入，Mask-RCNN不仅能处理物体检测问题，还能处理语义分割问题。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EE6A7F-2053-5042-BD59-FF4F3EF99AC3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Real-time：根据评估，当 YOLACT 处理 550*550 大小的图片时，其速度达到了 33FPS，而互联网上多数视频一般是 30FPS 的，这也就是实时的含义了。</a:t>
            </a:r>
            <a:endParaRPr lang="zh-CN" altLang="en-US" dirty="0"/>
          </a:p>
          <a:p>
            <a:endParaRPr lang="zh-CN" altLang="en-US" dirty="0"/>
          </a:p>
          <a:p>
            <a:r>
              <a:rPr lang="zh-CN" altLang="en-US" dirty="0"/>
              <a:t>Prediction Head 分支生成各候选框的类别 confidence、anchor 的 location 和 prototype mask 的 coefficient；</a:t>
            </a:r>
            <a:endParaRPr lang="zh-CN" altLang="en-US" dirty="0"/>
          </a:p>
          <a:p>
            <a:r>
              <a:rPr lang="zh-CN" altLang="en-US" dirty="0"/>
              <a:t>Protonet 为每张图片生成 k 个 prototype mask。在代码中 k = 32。Prototype mask 和 coefficients 的数量相等。</a:t>
            </a:r>
            <a:endParaRPr lang="zh-CN" altLang="en-US" dirty="0"/>
          </a:p>
          <a:p>
            <a:r>
              <a:rPr lang="zh-CN" altLang="en-US" dirty="0"/>
              <a:t>Prototype 意为“原型”。COCO 数据集共有 81 类物体，但每张图片只有 32 个 prototype mask，图片中无论什么类型的实例都可以通过这些 prototype mask 与 coefficient 相乘获得其自己的 mask。这就是“原型”的含义。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EE6A7F-2053-5042-BD59-FF4F3EF99AC3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Protonet 的设计是受到了 Mask R-CNN 的启发，它由若干卷积层组成。其输入是 P3，其输出的 mask 维度是 138*138*32，即 32 个 prototype mask，每个大小是 138*138。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EE6A7F-2053-5042-BD59-FF4F3EF99AC3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EE6A7F-2053-5042-BD59-FF4F3EF99AC3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) Title Slide / Endfr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454025" y="1465977"/>
            <a:ext cx="7847582" cy="610202"/>
          </a:xfrm>
        </p:spPr>
        <p:txBody>
          <a:bodyPr lIns="0" tIns="0" anchor="t">
            <a:normAutofit/>
          </a:bodyPr>
          <a:lstStyle>
            <a:lvl1pPr algn="l">
              <a:defRPr sz="3600" b="1" i="0">
                <a:solidFill>
                  <a:srgbClr val="000000"/>
                </a:solidFill>
                <a:latin typeface="方正兰亭中粗黑_GBK" panose="02000000000000000000" pitchFamily="2" charset="-122"/>
                <a:ea typeface="方正兰亭中粗黑_GBK" panose="02000000000000000000" pitchFamily="2" charset="-122"/>
                <a:cs typeface="方正兰亭中粗黑_GBK" panose="02000000000000000000" pitchFamily="2" charset="-122"/>
              </a:defRPr>
            </a:lvl1pPr>
          </a:lstStyle>
          <a:p>
            <a:r>
              <a:rPr lang="zh-CN" altLang="en-US" dirty="0" smtClean="0"/>
              <a:t>标题，方正兰亭中粗黑，</a:t>
            </a:r>
            <a:r>
              <a:rPr lang="en-US" altLang="zh-CN" dirty="0" smtClean="0"/>
              <a:t>36pt</a:t>
            </a:r>
            <a:r>
              <a:rPr lang="zh-CN" altLang="en-US" dirty="0" smtClean="0"/>
              <a:t>，黑色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3576" y="2224857"/>
            <a:ext cx="7848600" cy="1754187"/>
          </a:xfrm>
        </p:spPr>
        <p:txBody>
          <a:bodyPr lIns="0" tIns="0">
            <a:normAutofit/>
          </a:bodyPr>
          <a:lstStyle>
            <a:lvl1pPr marL="0" indent="0">
              <a:buNone/>
              <a:defRPr sz="2400" b="1" i="0">
                <a:solidFill>
                  <a:srgbClr val="046A38"/>
                </a:solidFill>
                <a:latin typeface="方正兰亭中粗黑_GBK" panose="02000000000000000000" pitchFamily="2" charset="-122"/>
                <a:ea typeface="方正兰亭中粗黑_GBK" panose="02000000000000000000" pitchFamily="2" charset="-122"/>
                <a:cs typeface="方正兰亭中粗黑_GBK" panose="02000000000000000000" pitchFamily="2" charset="-122"/>
              </a:defRPr>
            </a:lvl1pPr>
          </a:lstStyle>
          <a:p>
            <a:pPr lvl="0"/>
            <a:r>
              <a:rPr lang="zh-CN" altLang="en-US" dirty="0" smtClean="0"/>
              <a:t>副标题，方正兰亭中粗黑，</a:t>
            </a:r>
            <a:r>
              <a:rPr lang="en-US" altLang="zh-CN" dirty="0" smtClean="0"/>
              <a:t>24pt</a:t>
            </a:r>
            <a:r>
              <a:rPr lang="zh-CN" altLang="en-US" dirty="0" smtClean="0"/>
              <a:t>，品牌绿色</a:t>
            </a:r>
            <a:endParaRPr 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8997" y="183550"/>
            <a:ext cx="1032116" cy="24539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  <p:hf sldNum="0"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verlay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1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1131793"/>
            <a:ext cx="9144000" cy="3489044"/>
          </a:xfrm>
          <a:solidFill>
            <a:schemeClr val="bg2">
              <a:lumMod val="90000"/>
            </a:schemeClr>
          </a:solidFill>
          <a:ln>
            <a:noFill/>
          </a:ln>
        </p:spPr>
        <p:txBody>
          <a:bodyPr>
            <a:normAutofit/>
          </a:bodyPr>
          <a:lstStyle>
            <a:lvl1pPr marL="0" indent="0">
              <a:buFontTx/>
              <a:buNone/>
              <a:defRPr sz="1600">
                <a:latin typeface="方正兰亭中粗黑_GBK" panose="02000000000000000000" pitchFamily="2" charset="-122"/>
                <a:ea typeface="方正兰亭中粗黑_GBK" panose="02000000000000000000" pitchFamily="2" charset="-122"/>
              </a:defRPr>
            </a:lvl1pPr>
          </a:lstStyle>
          <a:p>
            <a:r>
              <a:rPr lang="en-US" dirty="0" smtClean="0"/>
              <a:t>Insert picture</a:t>
            </a:r>
            <a:endParaRPr lang="en-US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7845300" y="4752087"/>
            <a:ext cx="808163" cy="215444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9380A3BF-C42B-5B4A-8FD1-FDF44958D935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Myriad Pro" panose="020B0503030403020204" charset="0"/>
                <a:ea typeface="Myriad Pro" panose="020B0503030403020204" charset="0"/>
                <a:cs typeface="Myriad Pro" panose="020B0503030403020204" charset="0"/>
              </a:rPr>
            </a:fld>
            <a:endParaRPr lang="en-US" sz="800" dirty="0">
              <a:latin typeface="Myriad Pro" panose="020B0503030403020204" charset="0"/>
              <a:ea typeface="Myriad Pro" panose="020B0503030403020204" charset="0"/>
              <a:cs typeface="Myriad Pro" panose="020B0503030403020204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457649" y="1465977"/>
            <a:ext cx="7847582" cy="610202"/>
          </a:xfrm>
        </p:spPr>
        <p:txBody>
          <a:bodyPr vert="horz" lIns="0" tIns="0" rIns="91440" bIns="45720" rtlCol="0" anchor="t">
            <a:normAutofit/>
          </a:bodyPr>
          <a:lstStyle>
            <a:lvl1pPr>
              <a:defRPr lang="zh-CN" altLang="en-US" sz="3600" b="1" i="0" dirty="0">
                <a:solidFill>
                  <a:srgbClr val="000000"/>
                </a:solidFill>
                <a:latin typeface="方正兰亭中粗黑_GBK" panose="02000000000000000000" pitchFamily="2" charset="-122"/>
                <a:ea typeface="方正兰亭中粗黑_GBK" panose="02000000000000000000" pitchFamily="2" charset="-122"/>
                <a:cs typeface="方正兰亭中粗黑_GBK" panose="02000000000000000000" pitchFamily="2" charset="-122"/>
              </a:defRPr>
            </a:lvl1pPr>
          </a:lstStyle>
          <a:p>
            <a:pPr lvl="0" algn="l"/>
            <a:r>
              <a:rPr lang="zh-CN" altLang="en-US" sz="3600" dirty="0" smtClean="0">
                <a:effectLst/>
                <a:latin typeface="FZLTZCHJW--GB1-0" charset="-122"/>
              </a:rPr>
              <a:t>标题，方正兰亭中粗黑，</a:t>
            </a:r>
            <a:r>
              <a:rPr lang="en-US" altLang="zh-CN" sz="3600" dirty="0" smtClean="0">
                <a:effectLst/>
                <a:latin typeface="FZLTZCHJW--GB1-0" charset="-122"/>
              </a:rPr>
              <a:t>36pt</a:t>
            </a:r>
            <a:r>
              <a:rPr lang="zh-CN" altLang="en-US" sz="3600" dirty="0" smtClean="0">
                <a:effectLst/>
                <a:latin typeface="FZLTZCHJW--GB1-0" charset="-122"/>
              </a:rPr>
              <a:t>，黑</a:t>
            </a:r>
            <a:r>
              <a:rPr lang="en-US" altLang="zh-CN" sz="3600" dirty="0" smtClean="0">
                <a:effectLst/>
                <a:latin typeface="FZLTZCHJW--GB1-0" charset="-122"/>
              </a:rPr>
              <a:t>/</a:t>
            </a:r>
            <a:r>
              <a:rPr lang="zh-CN" altLang="en-US" sz="3600" dirty="0" smtClean="0">
                <a:effectLst/>
                <a:latin typeface="FZLTZCHJW--GB1-0" charset="-122"/>
              </a:rPr>
              <a:t>白</a:t>
            </a:r>
            <a:endParaRPr lang="zh-CN" altLang="en-US" dirty="0">
              <a:effectLst/>
            </a:endParaRPr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2224857"/>
            <a:ext cx="7848600" cy="1754187"/>
          </a:xfrm>
        </p:spPr>
        <p:txBody>
          <a:bodyPr vert="horz" lIns="0" tIns="0" rIns="91440" bIns="45720" rtlCol="0">
            <a:normAutofit/>
          </a:bodyPr>
          <a:lstStyle>
            <a:lvl1pPr>
              <a:defRPr lang="en-US" sz="2400" b="1" i="0" dirty="0">
                <a:solidFill>
                  <a:srgbClr val="046A38"/>
                </a:solidFill>
                <a:latin typeface="方正兰亭中粗黑_GBK" panose="02000000000000000000" pitchFamily="2" charset="-122"/>
                <a:ea typeface="方正兰亭中粗黑_GBK" panose="02000000000000000000" pitchFamily="2" charset="-122"/>
                <a:cs typeface="方正兰亭中粗黑_GBK" panose="02000000000000000000" pitchFamily="2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 smtClean="0"/>
              <a:t>副标题，方正兰亭中粗黑，</a:t>
            </a:r>
            <a:r>
              <a:rPr lang="en-US" altLang="zh-CN" dirty="0" smtClean="0"/>
              <a:t>24pt</a:t>
            </a:r>
            <a:r>
              <a:rPr lang="zh-CN" altLang="en-US" dirty="0" smtClean="0"/>
              <a:t>，品牌绿色</a:t>
            </a:r>
            <a:endParaRPr 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8997" y="183550"/>
            <a:ext cx="1032116" cy="245398"/>
          </a:xfrm>
          <a:prstGeom prst="rect">
            <a:avLst/>
          </a:prstGeom>
        </p:spPr>
      </p:pic>
    </p:spTree>
  </p:cSld>
  <p:clrMapOvr>
    <a:masterClrMapping/>
  </p:clrMapOvr>
  <p:hf sldNum="0"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verlay image (dar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1116295"/>
            <a:ext cx="9144000" cy="3492124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46A38"/>
              </a:solidFill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457649" y="1465977"/>
            <a:ext cx="7847582" cy="610202"/>
          </a:xfrm>
        </p:spPr>
        <p:txBody>
          <a:bodyPr lIns="0" tIns="0" anchor="t">
            <a:noAutofit/>
          </a:bodyPr>
          <a:lstStyle>
            <a:lvl1pPr algn="l">
              <a:defRPr sz="3600" b="1" i="0">
                <a:solidFill>
                  <a:schemeClr val="bg1"/>
                </a:solidFill>
                <a:latin typeface="方正兰亭中粗黑_GBK" panose="02000000000000000000" pitchFamily="2" charset="-122"/>
                <a:ea typeface="方正兰亭中粗黑_GBK" panose="02000000000000000000" pitchFamily="2" charset="-122"/>
                <a:cs typeface="方正兰亭中粗黑_GBK" panose="02000000000000000000" pitchFamily="2" charset="-122"/>
              </a:defRPr>
            </a:lvl1pPr>
          </a:lstStyle>
          <a:p>
            <a:r>
              <a:rPr lang="zh-CN" altLang="en-US" dirty="0" smtClean="0"/>
              <a:t>标题 </a:t>
            </a:r>
            <a:r>
              <a:rPr lang="en-US" altLang="zh-CN" dirty="0" smtClean="0"/>
              <a:t>36pt</a:t>
            </a:r>
            <a:endParaRPr 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2224857"/>
            <a:ext cx="7848600" cy="1754187"/>
          </a:xfrm>
        </p:spPr>
        <p:txBody>
          <a:bodyPr lIns="0" tIns="0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/>
              <a:buNone/>
              <a:defRPr sz="2400" b="1" i="0">
                <a:solidFill>
                  <a:srgbClr val="046A38"/>
                </a:solidFill>
                <a:latin typeface="方正兰亭中粗黑_GBK" panose="02000000000000000000" pitchFamily="2" charset="-122"/>
                <a:ea typeface="方正兰亭中粗黑_GBK" panose="02000000000000000000" pitchFamily="2" charset="-122"/>
                <a:cs typeface="方正兰亭中粗黑_GBK" panose="02000000000000000000" pitchFamily="2" charset="-122"/>
              </a:defRPr>
            </a:lvl1pPr>
          </a:lstStyle>
          <a:p>
            <a:pPr lvl="0"/>
            <a:r>
              <a:rPr lang="zh-CN" altLang="en-US" dirty="0" smtClean="0"/>
              <a:t>副标题，方正兰亭中粗黑，</a:t>
            </a:r>
            <a:r>
              <a:rPr lang="en-US" altLang="zh-CN" dirty="0" smtClean="0"/>
              <a:t>24pt</a:t>
            </a:r>
            <a:r>
              <a:rPr lang="zh-CN" altLang="en-US" dirty="0" smtClean="0"/>
              <a:t>，品牌绿色</a:t>
            </a:r>
            <a:endParaRPr lang="en-US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7845300" y="4752087"/>
            <a:ext cx="808163" cy="215444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9380A3BF-C42B-5B4A-8FD1-FDF44958D935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Myriad Pro" panose="020B0503030403020204" charset="0"/>
                <a:ea typeface="Myriad Pro" panose="020B0503030403020204" charset="0"/>
                <a:cs typeface="Myriad Pro" panose="020B0503030403020204" charset="0"/>
              </a:rPr>
            </a:fld>
            <a:endParaRPr lang="en-US" sz="800" dirty="0">
              <a:latin typeface="Myriad Pro" panose="020B0503030403020204" charset="0"/>
              <a:ea typeface="Myriad Pro" panose="020B0503030403020204" charset="0"/>
              <a:cs typeface="Myriad Pro" panose="020B0503030403020204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8997" y="183550"/>
            <a:ext cx="1032116" cy="245398"/>
          </a:xfrm>
          <a:prstGeom prst="rect">
            <a:avLst/>
          </a:prstGeom>
        </p:spPr>
      </p:pic>
    </p:spTree>
  </p:cSld>
  <p:clrMapOvr>
    <a:masterClrMapping/>
  </p:clrMapOvr>
  <p:hf sldNum="0" hd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1 column 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861098"/>
            <a:ext cx="8229600" cy="393027"/>
          </a:xfrm>
        </p:spPr>
        <p:txBody>
          <a:bodyPr lIns="0">
            <a:noAutofit/>
          </a:bodyPr>
          <a:lstStyle>
            <a:lvl1pPr marL="0" indent="0">
              <a:buNone/>
              <a:defRPr sz="1400" b="1" i="0" baseline="0">
                <a:solidFill>
                  <a:srgbClr val="046A38"/>
                </a:solidFill>
                <a:latin typeface="方正兰亭中粗黑简体" panose="02000000000000000000" charset="-122"/>
                <a:ea typeface="方正兰亭中粗黑简体" panose="02000000000000000000" charset="-122"/>
                <a:cs typeface="方正兰亭中粗黑简体" panose="02000000000000000000" charset="-122"/>
              </a:defRPr>
            </a:lvl1pPr>
          </a:lstStyle>
          <a:p>
            <a:pPr lvl="0"/>
            <a:r>
              <a:rPr lang="zh-CN" altLang="en-US" dirty="0" smtClean="0"/>
              <a:t>内页副标题，</a:t>
            </a:r>
            <a:r>
              <a:rPr lang="en-US" altLang="zh-CN" dirty="0" smtClean="0"/>
              <a:t>14pt</a:t>
            </a:r>
            <a:endParaRPr lang="en-US" dirty="0"/>
          </a:p>
        </p:txBody>
      </p:sp>
      <p:sp>
        <p:nvSpPr>
          <p:cNvPr id="19" name="Content Placeholder 4"/>
          <p:cNvSpPr>
            <a:spLocks noGrp="1"/>
          </p:cNvSpPr>
          <p:nvPr>
            <p:ph sz="quarter" idx="14" hasCustomPrompt="1"/>
          </p:nvPr>
        </p:nvSpPr>
        <p:spPr>
          <a:xfrm>
            <a:off x="457200" y="1331529"/>
            <a:ext cx="8229600" cy="3294062"/>
          </a:xfrm>
        </p:spPr>
        <p:txBody>
          <a:bodyPr lIns="0" bIns="0" numCol="1">
            <a:noAutofit/>
          </a:bodyPr>
          <a:lstStyle>
            <a:lvl1pPr marL="177800" indent="-177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/>
              <a:buChar char="•"/>
              <a:defRPr sz="1400" normalizeH="0" baseline="0">
                <a:solidFill>
                  <a:srgbClr val="046A38"/>
                </a:solidFill>
                <a:latin typeface="方正兰亭准黑简体" panose="02000000000000000000" charset="-122"/>
                <a:ea typeface="方正兰亭准黑简体" panose="02000000000000000000" charset="-122"/>
                <a:cs typeface="方正兰亭准黑简体" panose="02000000000000000000" charset="-122"/>
              </a:defRPr>
            </a:lvl1pPr>
            <a:lvl2pPr marL="624205" marR="0" indent="-167005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/>
              <a:buChar char="•"/>
              <a:defRPr sz="1400" normalizeH="0" baseline="0">
                <a:solidFill>
                  <a:srgbClr val="046A38"/>
                </a:solidFill>
                <a:latin typeface="方正兰亭准黑简体" panose="02000000000000000000" charset="-122"/>
                <a:ea typeface="方正兰亭准黑简体" panose="02000000000000000000" charset="-122"/>
                <a:cs typeface="方正兰亭准黑简体" panose="02000000000000000000" charset="-122"/>
              </a:defRPr>
            </a:lvl2pPr>
            <a:lvl3pPr marL="1078230" marR="0" indent="-16383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/>
              <a:buChar char="•"/>
              <a:defRPr sz="1400" normalizeH="0" baseline="0">
                <a:solidFill>
                  <a:srgbClr val="046A38"/>
                </a:solidFill>
                <a:latin typeface="方正兰亭纤黑简体" panose="02000000000000000000" charset="-122"/>
                <a:ea typeface="方正兰亭纤黑简体" panose="02000000000000000000" charset="-122"/>
                <a:cs typeface="方正兰亭纤黑简体" panose="02000000000000000000" charset="-122"/>
              </a:defRPr>
            </a:lvl3pPr>
            <a:lvl4pPr marL="1524000" marR="0" indent="-1524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/>
              <a:buChar char="•"/>
              <a:defRPr sz="1400" normalizeH="0" baseline="0">
                <a:solidFill>
                  <a:srgbClr val="046A38"/>
                </a:solidFill>
                <a:latin typeface="方正兰亭纤黑简体" panose="02000000000000000000" charset="-122"/>
                <a:ea typeface="方正兰亭纤黑简体" panose="02000000000000000000" charset="-122"/>
                <a:cs typeface="方正兰亭纤黑简体" panose="02000000000000000000" charset="-122"/>
              </a:defRPr>
            </a:lvl4pPr>
            <a:lvl5pPr marL="1970405" marR="0" indent="-141605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/>
              <a:buChar char="•"/>
              <a:defRPr sz="1400" normalizeH="0" baseline="0">
                <a:solidFill>
                  <a:srgbClr val="046A38"/>
                </a:solidFill>
                <a:latin typeface="方正兰亭纤黑简体" panose="02000000000000000000" charset="-122"/>
                <a:ea typeface="方正兰亭纤黑简体" panose="02000000000000000000" charset="-122"/>
                <a:cs typeface="方正兰亭纤黑简体" panose="02000000000000000000" charset="-122"/>
              </a:defRPr>
            </a:lvl5pPr>
          </a:lstStyle>
          <a:p>
            <a:pPr lvl="0"/>
            <a:r>
              <a:rPr lang="zh-CN" altLang="en-US" dirty="0" smtClean="0"/>
              <a:t>内文，</a:t>
            </a:r>
            <a:r>
              <a:rPr lang="en-US" altLang="zh-CN" dirty="0" smtClean="0"/>
              <a:t>14pt. </a:t>
            </a:r>
            <a:endParaRPr lang="en-US" dirty="0" smtClean="0"/>
          </a:p>
          <a:p>
            <a:pPr marL="624205" marR="0" lvl="1" indent="-167005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/>
              <a:buChar char="•"/>
              <a:defRPr/>
            </a:pPr>
            <a:r>
              <a:rPr lang="zh-CN" altLang="en-US" dirty="0" smtClean="0"/>
              <a:t>内文，</a:t>
            </a:r>
            <a:r>
              <a:rPr lang="en-US" altLang="zh-CN" dirty="0" smtClean="0"/>
              <a:t>14pt</a:t>
            </a:r>
            <a:endParaRPr lang="en-US" dirty="0" smtClean="0"/>
          </a:p>
          <a:p>
            <a:pPr marL="1078230" marR="0" lvl="2" indent="-16383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/>
              <a:buChar char="•"/>
              <a:defRPr/>
            </a:pPr>
            <a:r>
              <a:rPr lang="zh-CN" altLang="en-US" dirty="0" smtClean="0"/>
              <a:t>内文，</a:t>
            </a:r>
            <a:r>
              <a:rPr lang="en-US" altLang="zh-CN" dirty="0" smtClean="0"/>
              <a:t>14pt</a:t>
            </a:r>
            <a:endParaRPr lang="en-US" dirty="0" smtClean="0"/>
          </a:p>
          <a:p>
            <a:pPr marL="1524000" marR="0" lvl="3" indent="-1524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/>
              <a:buChar char="•"/>
              <a:defRPr/>
            </a:pPr>
            <a:r>
              <a:rPr lang="zh-CN" altLang="en-US" dirty="0" smtClean="0"/>
              <a:t>内文，</a:t>
            </a:r>
            <a:r>
              <a:rPr lang="en-US" altLang="zh-CN" dirty="0" smtClean="0"/>
              <a:t>14pt</a:t>
            </a:r>
            <a:endParaRPr lang="en-US" dirty="0" smtClean="0"/>
          </a:p>
          <a:p>
            <a:pPr marL="1970405" marR="0" lvl="4" indent="-141605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/>
              <a:buChar char="•"/>
              <a:defRPr/>
            </a:pPr>
            <a:r>
              <a:rPr lang="zh-CN" altLang="en-US" dirty="0" smtClean="0"/>
              <a:t>内文，</a:t>
            </a:r>
            <a:r>
              <a:rPr lang="en-US" altLang="zh-CN" dirty="0" smtClean="0"/>
              <a:t>14pt</a:t>
            </a:r>
            <a:endParaRPr lang="en-US" dirty="0" smtClean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457200" y="423504"/>
            <a:ext cx="8229600" cy="452988"/>
          </a:xfrm>
        </p:spPr>
        <p:txBody>
          <a:bodyPr lIns="0" tIns="0" bIns="0">
            <a:noAutofit/>
          </a:bodyPr>
          <a:lstStyle>
            <a:lvl1pPr algn="l">
              <a:defRPr sz="2400" b="1" i="0">
                <a:latin typeface="方正兰亭中粗黑简体" panose="02000000000000000000" charset="-122"/>
                <a:ea typeface="方正兰亭中粗黑简体" panose="02000000000000000000" charset="-122"/>
                <a:cs typeface="方正兰亭中粗黑简体" panose="02000000000000000000" charset="-122"/>
              </a:defRPr>
            </a:lvl1pPr>
          </a:lstStyle>
          <a:p>
            <a:r>
              <a:rPr lang="zh-CN" altLang="en-US" dirty="0" smtClean="0"/>
              <a:t>内页标题，</a:t>
            </a:r>
            <a:r>
              <a:rPr lang="en-US" altLang="zh-CN" dirty="0" smtClean="0"/>
              <a:t>24pt</a:t>
            </a:r>
            <a:endParaRPr lang="en-US" dirty="0"/>
          </a:p>
        </p:txBody>
      </p:sp>
      <p:sp>
        <p:nvSpPr>
          <p:cNvPr id="20" name="TextBox 19"/>
          <p:cNvSpPr txBox="1"/>
          <p:nvPr userDrawn="1"/>
        </p:nvSpPr>
        <p:spPr>
          <a:xfrm>
            <a:off x="7845300" y="4752087"/>
            <a:ext cx="808163" cy="215444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9380A3BF-C42B-5B4A-8FD1-FDF44958D935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Myriad Pro" panose="020B0503030403020204" charset="0"/>
                <a:ea typeface="Myriad Pro" panose="020B0503030403020204" charset="0"/>
                <a:cs typeface="Myriad Pro" panose="020B0503030403020204" charset="0"/>
              </a:rPr>
            </a:fld>
            <a:endParaRPr lang="en-US" sz="800" dirty="0">
              <a:latin typeface="Myriad Pro" panose="020B0503030403020204" charset="0"/>
              <a:ea typeface="Myriad Pro" panose="020B0503030403020204" charset="0"/>
              <a:cs typeface="Myriad Pro" panose="020B0503030403020204" charset="0"/>
            </a:endParaRPr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8997" y="183550"/>
            <a:ext cx="1032116" cy="245398"/>
          </a:xfrm>
          <a:prstGeom prst="rect">
            <a:avLst/>
          </a:prstGeom>
        </p:spPr>
      </p:pic>
    </p:spTree>
  </p:cSld>
  <p:clrMapOvr>
    <a:masterClrMapping/>
  </p:clrMapOvr>
  <p:hf sldNum="0" hd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1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/>
          <p:cNvSpPr>
            <a:spLocks noGrp="1"/>
          </p:cNvSpPr>
          <p:nvPr>
            <p:ph type="pic" sz="quarter" idx="10" hasCustomPrompt="1"/>
          </p:nvPr>
        </p:nvSpPr>
        <p:spPr>
          <a:xfrm>
            <a:off x="3" y="1308485"/>
            <a:ext cx="9143999" cy="3296854"/>
          </a:xfrm>
          <a:solidFill>
            <a:schemeClr val="bg2">
              <a:lumMod val="90000"/>
            </a:schemeClr>
          </a:solidFill>
          <a:ln>
            <a:noFill/>
          </a:ln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</a:lstStyle>
          <a:p>
            <a:r>
              <a:rPr lang="en-US" dirty="0" smtClean="0"/>
              <a:t>Insert picture</a:t>
            </a:r>
            <a:endParaRPr lang="en-US" dirty="0"/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861098"/>
            <a:ext cx="8229600" cy="393027"/>
          </a:xfrm>
        </p:spPr>
        <p:txBody>
          <a:bodyPr lIns="0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/>
              <a:buNone/>
              <a:defRPr sz="1400" b="1" i="0" baseline="0">
                <a:solidFill>
                  <a:srgbClr val="046A38"/>
                </a:solidFill>
                <a:latin typeface="方正兰亭中粗黑简体" panose="02000000000000000000" charset="-122"/>
                <a:ea typeface="方正兰亭中粗黑简体" panose="02000000000000000000" charset="-122"/>
                <a:cs typeface="方正兰亭中粗黑简体" panose="02000000000000000000" charset="-122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/>
              <a:buNone/>
              <a:defRPr/>
            </a:pPr>
            <a:r>
              <a:rPr lang="zh-CN" altLang="en-US" dirty="0" smtClean="0"/>
              <a:t>内页副标题，</a:t>
            </a:r>
            <a:r>
              <a:rPr lang="en-US" altLang="zh-CN" dirty="0" smtClean="0"/>
              <a:t>14pt</a:t>
            </a:r>
            <a:endParaRPr lang="en-US" dirty="0" smtClean="0"/>
          </a:p>
          <a:p>
            <a:pPr lvl="0"/>
            <a:endParaRPr lang="en-US" dirty="0"/>
          </a:p>
        </p:txBody>
      </p:sp>
      <p:sp>
        <p:nvSpPr>
          <p:cNvPr id="18" name="Title 6"/>
          <p:cNvSpPr>
            <a:spLocks noGrp="1"/>
          </p:cNvSpPr>
          <p:nvPr>
            <p:ph type="title" hasCustomPrompt="1"/>
          </p:nvPr>
        </p:nvSpPr>
        <p:spPr>
          <a:xfrm>
            <a:off x="457200" y="423504"/>
            <a:ext cx="8229600" cy="452988"/>
          </a:xfrm>
        </p:spPr>
        <p:txBody>
          <a:bodyPr lIns="0" tIns="0" bIns="0">
            <a:noAutofit/>
          </a:bodyPr>
          <a:lstStyle>
            <a:lvl1pPr algn="l">
              <a:defRPr sz="2400" b="1" i="0">
                <a:latin typeface="方正兰亭中粗黑简体" panose="02000000000000000000" charset="-122"/>
                <a:ea typeface="方正兰亭中粗黑简体" panose="02000000000000000000" charset="-122"/>
                <a:cs typeface="方正兰亭中粗黑简体" panose="02000000000000000000" charset="-122"/>
              </a:defRPr>
            </a:lvl1pPr>
          </a:lstStyle>
          <a:p>
            <a:r>
              <a:rPr lang="zh-CN" altLang="en-US" dirty="0" smtClean="0"/>
              <a:t>内页标题，</a:t>
            </a:r>
            <a:r>
              <a:rPr lang="en-US" altLang="zh-CN" dirty="0" smtClean="0"/>
              <a:t>24pt</a:t>
            </a:r>
            <a:endParaRPr lang="en-US" dirty="0"/>
          </a:p>
        </p:txBody>
      </p:sp>
      <p:sp>
        <p:nvSpPr>
          <p:cNvPr id="19" name="TextBox 18"/>
          <p:cNvSpPr txBox="1"/>
          <p:nvPr userDrawn="1"/>
        </p:nvSpPr>
        <p:spPr>
          <a:xfrm>
            <a:off x="7845300" y="4752087"/>
            <a:ext cx="808163" cy="215444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9380A3BF-C42B-5B4A-8FD1-FDF44958D935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Myriad Pro" panose="020B0503030403020204" charset="0"/>
                <a:ea typeface="Myriad Pro" panose="020B0503030403020204" charset="0"/>
                <a:cs typeface="Myriad Pro" panose="020B0503030403020204" charset="0"/>
              </a:rPr>
            </a:fld>
            <a:endParaRPr lang="en-US" sz="800" dirty="0">
              <a:latin typeface="Myriad Pro" panose="020B0503030403020204" charset="0"/>
              <a:ea typeface="Myriad Pro" panose="020B0503030403020204" charset="0"/>
              <a:cs typeface="Myriad Pro" panose="020B0503030403020204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8997" y="183550"/>
            <a:ext cx="1032116" cy="245398"/>
          </a:xfrm>
          <a:prstGeom prst="rect">
            <a:avLst/>
          </a:prstGeom>
        </p:spPr>
      </p:pic>
    </p:spTree>
  </p:cSld>
  <p:clrMapOvr>
    <a:masterClrMapping/>
  </p:clrMapOvr>
  <p:hf sldNum="0"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 userDrawn="1"/>
        </p:nvSpPr>
        <p:spPr>
          <a:xfrm>
            <a:off x="7845300" y="4752087"/>
            <a:ext cx="808163" cy="215444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9380A3BF-C42B-5B4A-8FD1-FDF44958D935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Myriad Pro" panose="020B0503030403020204" charset="0"/>
                <a:ea typeface="Myriad Pro" panose="020B0503030403020204" charset="0"/>
                <a:cs typeface="Myriad Pro" panose="020B0503030403020204" charset="0"/>
              </a:rPr>
            </a:fld>
            <a:endParaRPr lang="en-US" sz="800" dirty="0">
              <a:latin typeface="Myriad Pro" panose="020B0503030403020204" charset="0"/>
              <a:ea typeface="Myriad Pro" panose="020B0503030403020204" charset="0"/>
              <a:cs typeface="Myriad Pro" panose="020B0503030403020204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5481783" y="1798621"/>
            <a:ext cx="3179330" cy="857250"/>
          </a:xfrm>
        </p:spPr>
        <p:txBody>
          <a:bodyPr tIns="0" rIns="0" bIns="0" anchor="t" anchorCtr="0">
            <a:noAutofit/>
          </a:bodyPr>
          <a:lstStyle>
            <a:lvl1pPr algn="l">
              <a:defRPr sz="3200" b="1" i="0" baseline="0">
                <a:solidFill>
                  <a:srgbClr val="046A38"/>
                </a:solidFill>
                <a:latin typeface="方正兰亭中粗黑简体" panose="02000000000000000000" charset="-122"/>
                <a:ea typeface="方正兰亭中粗黑简体" panose="02000000000000000000" charset="-122"/>
                <a:cs typeface="方正兰亭中粗黑简体" panose="02000000000000000000" charset="-122"/>
              </a:defRPr>
            </a:lvl1pPr>
          </a:lstStyle>
          <a:p>
            <a:r>
              <a:rPr lang="zh-CN" altLang="en-US" dirty="0" smtClean="0"/>
              <a:t>分页标题</a:t>
            </a:r>
            <a:r>
              <a:rPr lang="en-US" dirty="0" smtClean="0"/>
              <a:t>,</a:t>
            </a:r>
            <a:r>
              <a:rPr lang="zh-CN" altLang="en-US" dirty="0" smtClean="0"/>
              <a:t> </a:t>
            </a:r>
            <a:r>
              <a:rPr lang="en-US" altLang="zh-CN" dirty="0" smtClean="0"/>
              <a:t>32pt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0" hasCustomPrompt="1"/>
          </p:nvPr>
        </p:nvSpPr>
        <p:spPr>
          <a:xfrm>
            <a:off x="5581243" y="2336218"/>
            <a:ext cx="3079869" cy="1592857"/>
          </a:xfrm>
        </p:spPr>
        <p:txBody>
          <a:bodyPr lIns="0">
            <a:noAutofit/>
          </a:bodyPr>
          <a:lstStyle>
            <a:lvl1pPr marL="177800" marR="0" indent="-1778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/>
              <a:buChar char="•"/>
              <a:defRPr sz="2000" b="0" i="0" baseline="0">
                <a:latin typeface="方正兰亭准黑简体" panose="02000000000000000000" charset="-122"/>
                <a:ea typeface="方正兰亭准黑简体" panose="02000000000000000000" charset="-122"/>
                <a:cs typeface="方正兰亭准黑简体" panose="02000000000000000000" charset="-122"/>
              </a:defRPr>
            </a:lvl1pPr>
            <a:lvl2pPr>
              <a:defRPr sz="2000" b="0" i="0"/>
            </a:lvl2pPr>
            <a:lvl3pPr>
              <a:defRPr sz="2000" b="0" i="0"/>
            </a:lvl3pPr>
            <a:lvl4pPr>
              <a:defRPr sz="2000" b="0" i="0"/>
            </a:lvl4pPr>
            <a:lvl5pPr>
              <a:defRPr sz="2000" b="0" i="0"/>
            </a:lvl5pPr>
          </a:lstStyle>
          <a:p>
            <a:pPr lvl="0"/>
            <a:r>
              <a:rPr lang="zh-CN" altLang="en-US" dirty="0" smtClean="0"/>
              <a:t>内文，</a:t>
            </a:r>
            <a:r>
              <a:rPr lang="en-US" altLang="zh-CN" dirty="0" smtClean="0"/>
              <a:t>20pt</a:t>
            </a:r>
            <a:endParaRPr lang="en-US" altLang="zh-CN" dirty="0" smtClean="0"/>
          </a:p>
          <a:p>
            <a:pPr marL="177800" marR="0" lvl="0" indent="-1778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/>
              <a:buChar char="•"/>
              <a:defRPr/>
            </a:pPr>
            <a:r>
              <a:rPr lang="zh-CN" altLang="en-US" dirty="0" smtClean="0"/>
              <a:t>内文，</a:t>
            </a:r>
            <a:r>
              <a:rPr lang="en-US" altLang="zh-CN" dirty="0" smtClean="0"/>
              <a:t>20pt</a:t>
            </a:r>
            <a:endParaRPr lang="en-US" dirty="0" smtClean="0"/>
          </a:p>
          <a:p>
            <a:pPr marL="177800" marR="0" lvl="0" indent="-1778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/>
              <a:buChar char="•"/>
              <a:defRPr/>
            </a:pPr>
            <a:r>
              <a:rPr lang="zh-CN" altLang="en-US" dirty="0" smtClean="0"/>
              <a:t>内文，</a:t>
            </a:r>
            <a:r>
              <a:rPr lang="en-US" altLang="zh-CN" dirty="0" smtClean="0"/>
              <a:t>20pt</a:t>
            </a:r>
            <a:endParaRPr lang="en-US" dirty="0" smtClean="0"/>
          </a:p>
          <a:p>
            <a:pPr marL="177800" marR="0" lvl="0" indent="-1778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/>
              <a:buChar char="•"/>
              <a:defRPr/>
            </a:pPr>
            <a:r>
              <a:rPr lang="zh-CN" altLang="en-US" dirty="0" smtClean="0"/>
              <a:t>内文，</a:t>
            </a:r>
            <a:r>
              <a:rPr lang="en-US" altLang="zh-CN" dirty="0" smtClean="0"/>
              <a:t>20pt</a:t>
            </a:r>
            <a:endParaRPr lang="en-US" dirty="0" smtClean="0"/>
          </a:p>
          <a:p>
            <a:pPr lvl="0"/>
            <a:endParaRPr lang="en-US" altLang="zh-CN" dirty="0" smtClean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8997" y="183550"/>
            <a:ext cx="1032116" cy="245398"/>
          </a:xfrm>
          <a:prstGeom prst="rect">
            <a:avLst/>
          </a:prstGeom>
        </p:spPr>
      </p:pic>
    </p:spTree>
  </p:cSld>
  <p:clrMapOvr>
    <a:masterClrMapping/>
  </p:clrMapOvr>
  <p:hf sldNum="0" hd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 userDrawn="1"/>
        </p:nvSpPr>
        <p:spPr>
          <a:xfrm>
            <a:off x="2447144" y="4307883"/>
            <a:ext cx="4249712" cy="415498"/>
          </a:xfrm>
          <a:prstGeom prst="rect">
            <a:avLst/>
          </a:prstGeom>
          <a:noFill/>
        </p:spPr>
        <p:txBody>
          <a:bodyPr wrap="square" lIns="0" t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TW" sz="800" b="1" spc="133" dirty="0" smtClean="0">
                <a:solidFill>
                  <a:srgbClr val="BCC7CC"/>
                </a:solidFill>
                <a:latin typeface="方正兰亭纤黑_GBK" panose="02000000000000000000" pitchFamily="2" charset="-122"/>
                <a:ea typeface="方正兰亭纤黑_GBK" panose="02000000000000000000" pitchFamily="2" charset="-122"/>
                <a:cs typeface="Myriad Pro" panose="020B0503030403020204"/>
              </a:rPr>
              <a:t>OPPO</a:t>
            </a:r>
            <a:r>
              <a:rPr lang="zh-TW" altLang="en-US" sz="800" spc="133" dirty="0" smtClean="0">
                <a:solidFill>
                  <a:srgbClr val="BCC7CC"/>
                </a:solidFill>
                <a:latin typeface="方正兰亭纤黑_GBK" panose="02000000000000000000" pitchFamily="2" charset="-122"/>
                <a:ea typeface="方正兰亭纤黑_GBK" panose="02000000000000000000" pitchFamily="2" charset="-122"/>
                <a:cs typeface="Myriad Pro" panose="020B0503030403020204"/>
              </a:rPr>
              <a:t>广东移动通信有限公司</a:t>
            </a:r>
            <a:endParaRPr lang="en-US" altLang="zh-CN" sz="800" spc="133" dirty="0" smtClean="0">
              <a:solidFill>
                <a:srgbClr val="BCC7CC"/>
              </a:solidFill>
              <a:latin typeface="方正兰亭纤黑_GBK" panose="02000000000000000000" pitchFamily="2" charset="-122"/>
              <a:ea typeface="方正兰亭纤黑_GBK" panose="02000000000000000000" pitchFamily="2" charset="-122"/>
              <a:cs typeface="Myriad Pro" panose="020B0503030403020204"/>
            </a:endParaRPr>
          </a:p>
          <a:p>
            <a:pPr algn="ctr">
              <a:lnSpc>
                <a:spcPct val="150000"/>
              </a:lnSpc>
            </a:pPr>
            <a:r>
              <a:rPr lang="zh-CN" altLang="en-US" sz="800" spc="133" dirty="0" smtClean="0">
                <a:solidFill>
                  <a:srgbClr val="BCC7CC"/>
                </a:solidFill>
                <a:latin typeface="方正兰亭纤黑_GBK" panose="02000000000000000000" pitchFamily="2" charset="-122"/>
                <a:ea typeface="方正兰亭纤黑_GBK" panose="02000000000000000000" pitchFamily="2" charset="-122"/>
                <a:cs typeface="Myriad Pro" panose="020B0503030403020204"/>
              </a:rPr>
              <a:t>广东省东莞市长安镇乌沙海滨路</a:t>
            </a:r>
            <a:r>
              <a:rPr lang="en-US" altLang="zh-CN" sz="800" spc="133" dirty="0" smtClean="0">
                <a:solidFill>
                  <a:srgbClr val="BCC7CC"/>
                </a:solidFill>
                <a:latin typeface="方正兰亭纤黑_GBK" panose="02000000000000000000" pitchFamily="2" charset="-122"/>
                <a:ea typeface="方正兰亭纤黑_GBK" panose="02000000000000000000" pitchFamily="2" charset="-122"/>
                <a:cs typeface="Myriad Pro" panose="020B0503030403020204"/>
              </a:rPr>
              <a:t>18</a:t>
            </a:r>
            <a:r>
              <a:rPr lang="zh-CN" altLang="en-US" sz="800" spc="133" dirty="0" smtClean="0">
                <a:solidFill>
                  <a:srgbClr val="BCC7CC"/>
                </a:solidFill>
                <a:latin typeface="方正兰亭纤黑_GBK" panose="02000000000000000000" pitchFamily="2" charset="-122"/>
                <a:ea typeface="方正兰亭纤黑_GBK" panose="02000000000000000000" pitchFamily="2" charset="-122"/>
                <a:cs typeface="Myriad Pro" panose="020B0503030403020204"/>
              </a:rPr>
              <a:t>号</a:t>
            </a:r>
            <a:endParaRPr lang="en-US" sz="800" spc="100" dirty="0" smtClean="0">
              <a:solidFill>
                <a:srgbClr val="BCC7CC"/>
              </a:solidFill>
              <a:latin typeface="方正兰亭纤黑_GBK" panose="02000000000000000000" pitchFamily="2" charset="-122"/>
              <a:ea typeface="方正兰亭纤黑_GBK" panose="02000000000000000000" pitchFamily="2" charset="-122"/>
              <a:cs typeface="Myriad Pro" panose="020B0503030403020204"/>
            </a:endParaRPr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8997" y="183550"/>
            <a:ext cx="1032116" cy="24539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  <p:hf sldNum="0" hd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058" y="396815"/>
            <a:ext cx="8229600" cy="453107"/>
          </a:xfrm>
        </p:spPr>
        <p:txBody>
          <a:bodyPr lIns="0" anchor="t">
            <a:noAutofit/>
          </a:bodyPr>
          <a:lstStyle>
            <a:lvl1pPr algn="l">
              <a:lnSpc>
                <a:spcPct val="100000"/>
              </a:lnSpc>
              <a:defRPr sz="2400" b="0" i="0">
                <a:latin typeface="方正兰亭准黑简体" panose="02000000000000000000" charset="-122"/>
                <a:ea typeface="方正兰亭准黑简体" panose="02000000000000000000" charset="-122"/>
                <a:cs typeface="方正兰亭准黑简体" panose="02000000000000000000" charset="-122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5058" y="1080984"/>
            <a:ext cx="8229600" cy="2814754"/>
          </a:xfrm>
        </p:spPr>
        <p:txBody>
          <a:bodyPr lIns="0"/>
          <a:lstStyle>
            <a:lvl1pPr>
              <a:buClr>
                <a:schemeClr val="accent1"/>
              </a:buClr>
              <a:defRPr sz="1600" b="0" i="0">
                <a:solidFill>
                  <a:schemeClr val="tx1">
                    <a:lumMod val="75000"/>
                    <a:lumOff val="25000"/>
                  </a:schemeClr>
                </a:solidFill>
                <a:latin typeface="方正兰亭纤黑简体" panose="02000000000000000000" charset="-122"/>
                <a:ea typeface="方正兰亭纤黑简体" panose="02000000000000000000" charset="-122"/>
                <a:cs typeface="方正兰亭纤黑简体" panose="02000000000000000000" charset="-122"/>
              </a:defRPr>
            </a:lvl1pPr>
            <a:lvl2pPr>
              <a:defRPr sz="1400" b="0" i="0">
                <a:solidFill>
                  <a:schemeClr val="tx1">
                    <a:lumMod val="75000"/>
                    <a:lumOff val="25000"/>
                  </a:schemeClr>
                </a:solidFill>
                <a:latin typeface="方正兰亭纤黑简体" panose="02000000000000000000" charset="-122"/>
                <a:ea typeface="方正兰亭纤黑简体" panose="02000000000000000000" charset="-122"/>
                <a:cs typeface="方正兰亭纤黑简体" panose="02000000000000000000" charset="-122"/>
              </a:defRPr>
            </a:lvl2pPr>
            <a:lvl3pPr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方正兰亭纤黑简体" panose="02000000000000000000" charset="-122"/>
                <a:ea typeface="方正兰亭纤黑简体" panose="02000000000000000000" charset="-122"/>
                <a:cs typeface="方正兰亭纤黑简体" panose="02000000000000000000" charset="-122"/>
              </a:defRPr>
            </a:lvl3pPr>
            <a:lvl4pPr>
              <a:defRPr sz="1000" b="0" i="0">
                <a:solidFill>
                  <a:schemeClr val="tx1">
                    <a:lumMod val="75000"/>
                    <a:lumOff val="25000"/>
                  </a:schemeClr>
                </a:solidFill>
                <a:latin typeface="方正兰亭纤黑简体" panose="02000000000000000000" charset="-122"/>
                <a:ea typeface="方正兰亭纤黑简体" panose="02000000000000000000" charset="-122"/>
                <a:cs typeface="方正兰亭纤黑简体" panose="02000000000000000000" charset="-122"/>
              </a:defRPr>
            </a:lvl4pPr>
            <a:lvl5pPr>
              <a:defRPr sz="900" b="0" i="0">
                <a:solidFill>
                  <a:schemeClr val="tx1">
                    <a:lumMod val="75000"/>
                    <a:lumOff val="25000"/>
                  </a:schemeClr>
                </a:solidFill>
                <a:latin typeface="方正兰亭纤黑简体" panose="02000000000000000000" charset="-122"/>
                <a:ea typeface="方正兰亭纤黑简体" panose="02000000000000000000" charset="-122"/>
                <a:cs typeface="方正兰亭纤黑简体" panose="02000000000000000000" charset="-122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  <a:endParaRPr lang="en-US" dirty="0" smtClean="0"/>
          </a:p>
          <a:p>
            <a:pPr lvl="2"/>
            <a:r>
              <a:rPr lang="en-US" dirty="0" smtClean="0"/>
              <a:t>Third level</a:t>
            </a:r>
            <a:endParaRPr lang="en-US" dirty="0" smtClean="0"/>
          </a:p>
          <a:p>
            <a:pPr lvl="3"/>
            <a:r>
              <a:rPr lang="en-US" dirty="0" smtClean="0"/>
              <a:t>Fourth level</a:t>
            </a:r>
            <a:endParaRPr lang="en-US" dirty="0" smtClean="0"/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13" name="图片 12" descr="任职资格图标（最终版透明版）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879080" y="4785360"/>
            <a:ext cx="926870" cy="266700"/>
          </a:xfrm>
          <a:prstGeom prst="rect">
            <a:avLst/>
          </a:prstGeom>
        </p:spPr>
      </p:pic>
      <p:sp>
        <p:nvSpPr>
          <p:cNvPr id="8" name="灯片编号占位符 14"/>
          <p:cNvSpPr>
            <a:spLocks noGrp="1"/>
          </p:cNvSpPr>
          <p:nvPr>
            <p:ph type="sldNum" sz="quarter" idx="15"/>
          </p:nvPr>
        </p:nvSpPr>
        <p:spPr>
          <a:xfrm>
            <a:off x="85233" y="4785360"/>
            <a:ext cx="348012" cy="273844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bg1">
                    <a:lumMod val="85000"/>
                  </a:schemeClr>
                </a:solidFill>
                <a:latin typeface="+mn-lt"/>
              </a:defRPr>
            </a:lvl1pPr>
          </a:lstStyle>
          <a:p>
            <a:fld id="{EF1D0A16-2D7B-4587-99B5-7DE6A379DA26}" type="slidenum">
              <a:rPr lang="zh-CN" altLang="en-US" smtClean="0">
                <a:ea typeface="黑体" panose="02010609060101010101" charset="-122"/>
              </a:rPr>
            </a:fld>
            <a:endParaRPr lang="en-US" dirty="0"/>
          </a:p>
        </p:txBody>
      </p:sp>
      <p:sp>
        <p:nvSpPr>
          <p:cNvPr id="12" name="Rectangle 8"/>
          <p:cNvSpPr/>
          <p:nvPr userDrawn="1"/>
        </p:nvSpPr>
        <p:spPr>
          <a:xfrm>
            <a:off x="-21898" y="4605440"/>
            <a:ext cx="8843513" cy="36000"/>
          </a:xfrm>
          <a:prstGeom prst="rect">
            <a:avLst/>
          </a:prstGeom>
          <a:gradFill flip="none" rotWithShape="1">
            <a:gsLst>
              <a:gs pos="0">
                <a:srgbClr val="00925F"/>
              </a:gs>
              <a:gs pos="100000">
                <a:srgbClr val="49B489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rtl="0"/>
            <a:endParaRPr lang="en-US" kern="1200">
              <a:solidFill>
                <a:prstClr val="white"/>
              </a:solidFill>
              <a:latin typeface="Arial" panose="020B0604020202020204"/>
              <a:ea typeface="+mn-ea"/>
              <a:cs typeface="+mn-cs"/>
            </a:endParaRPr>
          </a:p>
        </p:txBody>
      </p:sp>
    </p:spTree>
  </p:cSld>
  <p:clrMapOvr>
    <a:masterClrMapping/>
  </p:clrMapOvr>
  <p:hf sldNum="0" hdr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  <a:endParaRPr lang="en-US" dirty="0" smtClean="0"/>
          </a:p>
          <a:p>
            <a:pPr lvl="2"/>
            <a:r>
              <a:rPr lang="en-US" dirty="0" smtClean="0"/>
              <a:t>Third level</a:t>
            </a:r>
            <a:endParaRPr lang="en-US" dirty="0" smtClean="0"/>
          </a:p>
          <a:p>
            <a:pPr lvl="3"/>
            <a:r>
              <a:rPr lang="en-US" dirty="0" smtClean="0"/>
              <a:t>Fourth level</a:t>
            </a:r>
            <a:endParaRPr lang="en-US" dirty="0" smtClean="0"/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Myriad Pro" panose="020B0503030403020204" charset="0"/>
                <a:ea typeface="Myriad Pro" panose="020B0503030403020204" charset="0"/>
                <a:cs typeface="Myriad Pro" panose="020B0503030403020204" charset="0"/>
              </a:defRPr>
            </a:lvl1pPr>
          </a:lstStyle>
          <a:p>
            <a:fld id="{9380A3BF-C42B-5B4A-8FD1-FDF44958D935}" type="slidenum">
              <a:rPr lang="en-US" smtClean="0"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Myriad Pro" panose="020B0503030403020204" charset="0"/>
          <a:ea typeface="Myriad Pro" panose="020B0503030403020204" charset="0"/>
          <a:cs typeface="Myriad Pro" panose="020B0503030403020204" charset="0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 panose="020B0604020202020204"/>
        <a:buChar char="•"/>
        <a:defRPr sz="3200" kern="1200">
          <a:solidFill>
            <a:schemeClr val="tx1"/>
          </a:solidFill>
          <a:latin typeface="Myriad Pro" panose="020B0503030403020204" charset="0"/>
          <a:ea typeface="Myriad Pro" panose="020B0503030403020204" charset="0"/>
          <a:cs typeface="Myriad Pro" panose="020B0503030403020204" charset="0"/>
        </a:defRPr>
      </a:lvl1pPr>
      <a:lvl2pPr marL="742950" indent="-285750" algn="l" defTabSz="457200" rtl="0" eaLnBrk="1" latinLnBrk="0" hangingPunct="1">
        <a:spcBef>
          <a:spcPct val="20000"/>
        </a:spcBef>
        <a:buFont typeface="Arial" panose="020B0604020202020204"/>
        <a:buChar char="–"/>
        <a:defRPr sz="2800" kern="1200">
          <a:solidFill>
            <a:schemeClr val="tx1"/>
          </a:solidFill>
          <a:latin typeface="Myriad Pro" panose="020B0503030403020204" charset="0"/>
          <a:ea typeface="Myriad Pro" panose="020B0503030403020204" charset="0"/>
          <a:cs typeface="Myriad Pro" panose="020B0503030403020204" charset="0"/>
        </a:defRPr>
      </a:lvl2pPr>
      <a:lvl3pPr marL="11430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400" kern="1200">
          <a:solidFill>
            <a:schemeClr val="tx1"/>
          </a:solidFill>
          <a:latin typeface="Myriad Pro" panose="020B0503030403020204" charset="0"/>
          <a:ea typeface="Myriad Pro" panose="020B0503030403020204" charset="0"/>
          <a:cs typeface="Myriad Pro" panose="020B0503030403020204" charset="0"/>
        </a:defRPr>
      </a:lvl3pPr>
      <a:lvl4pPr marL="1600200" indent="-228600" algn="l" defTabSz="457200" rtl="0" eaLnBrk="1" latinLnBrk="0" hangingPunct="1">
        <a:spcBef>
          <a:spcPct val="20000"/>
        </a:spcBef>
        <a:buFont typeface="Arial" panose="020B0604020202020204"/>
        <a:buChar char="–"/>
        <a:defRPr sz="2000" kern="1200">
          <a:solidFill>
            <a:schemeClr val="tx1"/>
          </a:solidFill>
          <a:latin typeface="Myriad Pro" panose="020B0503030403020204" charset="0"/>
          <a:ea typeface="Myriad Pro" panose="020B0503030403020204" charset="0"/>
          <a:cs typeface="Myriad Pro" panose="020B0503030403020204" charset="0"/>
        </a:defRPr>
      </a:lvl4pPr>
      <a:lvl5pPr marL="2057400" indent="-228600" algn="l" defTabSz="457200" rtl="0" eaLnBrk="1" latinLnBrk="0" hangingPunct="1">
        <a:spcBef>
          <a:spcPct val="20000"/>
        </a:spcBef>
        <a:buFont typeface="Arial" panose="020B0604020202020204"/>
        <a:buChar char="»"/>
        <a:defRPr sz="2000" kern="1200">
          <a:solidFill>
            <a:schemeClr val="tx1"/>
          </a:solidFill>
          <a:latin typeface="Myriad Pro" panose="020B0503030403020204" charset="0"/>
          <a:ea typeface="Myriad Pro" panose="020B0503030403020204" charset="0"/>
          <a:cs typeface="Myriad Pro" panose="020B0503030403020204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6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32.png"/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8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0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image" Target="../media/image45.pn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1.png"/><Relationship Id="rId1" Type="http://schemas.openxmlformats.org/officeDocument/2006/relationships/image" Target="../media/image50.png"/></Relationships>
</file>

<file path=ppt/slides/_rels/slide2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2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55.png"/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image" Target="../media/image52.pn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7.png"/><Relationship Id="rId1" Type="http://schemas.openxmlformats.org/officeDocument/2006/relationships/image" Target="../media/image5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4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63.jpeg"/><Relationship Id="rId5" Type="http://schemas.openxmlformats.org/officeDocument/2006/relationships/image" Target="../media/image62.jpeg"/><Relationship Id="rId4" Type="http://schemas.openxmlformats.org/officeDocument/2006/relationships/image" Target="../media/image61.jpeg"/><Relationship Id="rId3" Type="http://schemas.openxmlformats.org/officeDocument/2006/relationships/image" Target="../media/image60.jpeg"/><Relationship Id="rId2" Type="http://schemas.openxmlformats.org/officeDocument/2006/relationships/image" Target="../media/image59.jpeg"/><Relationship Id="rId1" Type="http://schemas.openxmlformats.org/officeDocument/2006/relationships/image" Target="../media/image58.jpe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5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69.jpeg"/><Relationship Id="rId5" Type="http://schemas.openxmlformats.org/officeDocument/2006/relationships/image" Target="../media/image68.jpeg"/><Relationship Id="rId4" Type="http://schemas.openxmlformats.org/officeDocument/2006/relationships/image" Target="../media/image67.jpeg"/><Relationship Id="rId3" Type="http://schemas.openxmlformats.org/officeDocument/2006/relationships/image" Target="../media/image66.jpeg"/><Relationship Id="rId2" Type="http://schemas.openxmlformats.org/officeDocument/2006/relationships/image" Target="../media/image65.jpeg"/><Relationship Id="rId1" Type="http://schemas.openxmlformats.org/officeDocument/2006/relationships/image" Target="../media/image64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vmlDrawing" Target="../drawings/vmlDrawing1.v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.wmf"/><Relationship Id="rId2" Type="http://schemas.openxmlformats.org/officeDocument/2006/relationships/oleObject" Target="../embeddings/oleObject1.bin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6735" y="1015127"/>
            <a:ext cx="7847582" cy="610202"/>
          </a:xfrm>
        </p:spPr>
        <p:txBody>
          <a:bodyPr>
            <a:noAutofit/>
          </a:bodyPr>
          <a:lstStyle/>
          <a:p>
            <a:pPr algn="ctr"/>
            <a:r>
              <a:rPr lang="zh-CN" altLang="en-US" sz="2800" b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轻量级人体实例分割算法的</a:t>
            </a:r>
            <a:br>
              <a:rPr lang="zh-CN" altLang="en-US" sz="2800" b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zh-CN" altLang="en-US" sz="2800" b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研究与优化</a:t>
            </a:r>
            <a:br>
              <a:rPr lang="zh-CN" altLang="en-US" sz="2800" b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br>
              <a:rPr lang="zh-CN" altLang="en-US" sz="2800" b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endParaRPr lang="en-US" sz="2800" dirty="0">
              <a:solidFill>
                <a:schemeClr val="bg1">
                  <a:lumMod val="50000"/>
                </a:schemeClr>
              </a:solidFill>
              <a:latin typeface="OPPOSans B" panose="00020600040101010101" pitchFamily="18" charset="-122"/>
              <a:ea typeface="OPPOSans B" panose="00020600040101010101" pitchFamily="18" charset="-122"/>
              <a:cs typeface="FZLanTingHeiS-DB1-GB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297295" y="3350895"/>
            <a:ext cx="3279775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实习生：吕锋</a:t>
            </a:r>
            <a:endParaRPr lang="zh-CN" altLang="en-US"/>
          </a:p>
          <a:p>
            <a:r>
              <a:rPr lang="zh-CN" altLang="en-US"/>
              <a:t>导师：侯允</a:t>
            </a:r>
            <a:r>
              <a:rPr lang="en-US" altLang="zh-CN"/>
              <a:t>/</a:t>
            </a:r>
            <a:r>
              <a:rPr lang="zh-CN" altLang="en-US"/>
              <a:t>杨</a:t>
            </a:r>
            <a:r>
              <a:rPr lang="zh-CN" altLang="en-US"/>
              <a:t>统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414020" y="165735"/>
            <a:ext cx="1562100" cy="3657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b="1" dirty="0" smtClean="0">
                <a:latin typeface="OPPOSans B" panose="00020600040101010101" pitchFamily="18" charset="-122"/>
                <a:ea typeface="OPPOSans B" panose="00020600040101010101" pitchFamily="18" charset="-122"/>
                <a:sym typeface="+mn-ea"/>
              </a:rPr>
              <a:t>实习留用</a:t>
            </a:r>
            <a:r>
              <a:rPr lang="zh-CN" altLang="en-US" b="1" dirty="0">
                <a:latin typeface="OPPOSans B" panose="00020600040101010101" pitchFamily="18" charset="-122"/>
                <a:ea typeface="OPPOSans B" panose="00020600040101010101" pitchFamily="18" charset="-122"/>
                <a:sym typeface="+mn-ea"/>
              </a:rPr>
              <a:t>答辩</a:t>
            </a:r>
            <a:endParaRPr lang="zh-CN" altLang="en-US" b="1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/>
          <p:cNvCxnSpPr/>
          <p:nvPr/>
        </p:nvCxnSpPr>
        <p:spPr>
          <a:xfrm>
            <a:off x="152400" y="730836"/>
            <a:ext cx="88392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  <a:lum bright="-6000"/>
          </a:blip>
          <a:stretch>
            <a:fillRect/>
          </a:stretch>
        </p:blipFill>
        <p:spPr>
          <a:xfrm>
            <a:off x="344805" y="1239520"/>
            <a:ext cx="4493260" cy="184848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431165" y="862965"/>
            <a:ext cx="663575" cy="3048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400" b="1">
                <a:latin typeface="Cambria Math" panose="02040503050406030204" charset="0"/>
                <a:sym typeface="+mn-ea"/>
              </a:rPr>
              <a:t>Result</a:t>
            </a:r>
            <a:endParaRPr lang="zh-CN" altLang="en-US">
              <a:latin typeface="Cambria Math" panose="02040503050406030204" charset="0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  <a:lum bright="-6000"/>
          </a:blip>
          <a:stretch>
            <a:fillRect/>
          </a:stretch>
        </p:blipFill>
        <p:spPr>
          <a:xfrm>
            <a:off x="5009515" y="1320165"/>
            <a:ext cx="3418205" cy="168783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431165" y="3444240"/>
            <a:ext cx="8256270" cy="10058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algn="l">
              <a:buFont typeface="Wingdings" panose="05000000000000000000" charset="0"/>
              <a:buNone/>
            </a:pPr>
            <a:r>
              <a:rPr lang="en-US" altLang="zh-CN" sz="1400" b="1">
                <a:latin typeface="Cambria Math" panose="02040503050406030204" charset="0"/>
                <a:sym typeface="+mn-ea"/>
              </a:rPr>
              <a:t>Typical errors</a:t>
            </a:r>
            <a:endParaRPr lang="en-US" altLang="zh-CN" sz="1400" b="1">
              <a:latin typeface="Cambria Math" panose="02040503050406030204" charset="0"/>
              <a:sym typeface="+mn-ea"/>
            </a:endParaRPr>
          </a:p>
          <a:p>
            <a:pPr indent="0" algn="l">
              <a:buFont typeface="Wingdings" panose="05000000000000000000" charset="0"/>
              <a:buNone/>
            </a:pPr>
            <a:endParaRPr lang="zh-CN" altLang="en-US"/>
          </a:p>
          <a:p>
            <a:pPr indent="0" algn="l">
              <a:buFont typeface="Wingdings" panose="05000000000000000000" charset="0"/>
              <a:buNone/>
            </a:pPr>
            <a:r>
              <a:rPr lang="en-US" altLang="zh-CN" sz="1400">
                <a:latin typeface="Cambria Math" panose="02040503050406030204" charset="0"/>
                <a:ea typeface="华文宋体" panose="02010600040101010101" charset="-122"/>
              </a:rPr>
              <a:t>Localization Faliure</a:t>
            </a:r>
            <a:r>
              <a:rPr lang="zh-CN" altLang="en-US" sz="1400">
                <a:latin typeface="Cambria Math" panose="02040503050406030204" charset="0"/>
                <a:ea typeface="华文宋体" panose="02010600040101010101" charset="-122"/>
              </a:rPr>
              <a:t>（too many objects in one spot in a scene, the network can fail to localize each object</a:t>
            </a:r>
            <a:endParaRPr lang="zh-CN" altLang="en-US" sz="1400">
              <a:latin typeface="Cambria Math" panose="02040503050406030204" charset="0"/>
              <a:ea typeface="华文宋体" panose="02010600040101010101" charset="-122"/>
            </a:endParaRPr>
          </a:p>
          <a:p>
            <a:pPr indent="0" algn="l">
              <a:buFont typeface="Wingdings" panose="05000000000000000000" charset="0"/>
              <a:buNone/>
            </a:pPr>
            <a:r>
              <a:rPr lang="zh-CN" altLang="en-US" sz="1400">
                <a:latin typeface="Cambria Math" panose="02040503050406030204" charset="0"/>
                <a:ea typeface="华文宋体" panose="02010600040101010101" charset="-122"/>
              </a:rPr>
              <a:t>in its own prototype）、</a:t>
            </a:r>
            <a:r>
              <a:rPr lang="en-US" altLang="zh-CN" sz="1400">
                <a:latin typeface="Cambria Math" panose="02040503050406030204" charset="0"/>
                <a:ea typeface="华文宋体" panose="02010600040101010101" charset="-122"/>
              </a:rPr>
              <a:t>Leakage</a:t>
            </a:r>
            <a:r>
              <a:rPr lang="zh-CN" altLang="en-US" sz="1400">
                <a:latin typeface="Cambria Math" panose="02040503050406030204" charset="0"/>
                <a:ea typeface="华文宋体" panose="02010600040101010101" charset="-122"/>
              </a:rPr>
              <a:t>（</a:t>
            </a:r>
            <a:r>
              <a:rPr lang="en-US" altLang="zh-CN" sz="1400">
                <a:latin typeface="Cambria Math" panose="02040503050406030204" charset="0"/>
                <a:ea typeface="华文宋体" panose="02010600040101010101" charset="-122"/>
              </a:rPr>
              <a:t>noise crop</a:t>
            </a:r>
            <a:r>
              <a:rPr lang="zh-CN" altLang="en-US" sz="1400">
                <a:latin typeface="Cambria Math" panose="02040503050406030204" charset="0"/>
                <a:ea typeface="华文宋体" panose="02010600040101010101" charset="-122"/>
              </a:rPr>
              <a:t>）、</a:t>
            </a:r>
            <a:r>
              <a:rPr lang="en-US" altLang="zh-CN" sz="1400">
                <a:latin typeface="Cambria Math" panose="02040503050406030204" charset="0"/>
                <a:ea typeface="华文宋体" panose="02010600040101010101" charset="-122"/>
              </a:rPr>
              <a:t>AP Gap</a:t>
            </a:r>
            <a:r>
              <a:rPr lang="zh-CN" altLang="en-US" sz="1400">
                <a:latin typeface="Cambria Math" panose="02040503050406030204" charset="0"/>
                <a:ea typeface="华文宋体" panose="02010600040101010101" charset="-122"/>
              </a:rPr>
              <a:t>（</a:t>
            </a:r>
            <a:r>
              <a:rPr lang="en-US" altLang="zh-CN" sz="1400">
                <a:latin typeface="Cambria Math" panose="02040503050406030204" charset="0"/>
                <a:ea typeface="华文宋体" panose="02010600040101010101" charset="-122"/>
              </a:rPr>
              <a:t>backbone</a:t>
            </a:r>
            <a:r>
              <a:rPr lang="zh-CN" altLang="en-US" sz="1400">
                <a:latin typeface="Cambria Math" panose="02040503050406030204" charset="0"/>
                <a:ea typeface="华文宋体" panose="02010600040101010101" charset="-122"/>
              </a:rPr>
              <a:t>）</a:t>
            </a:r>
            <a:endParaRPr lang="zh-CN" altLang="en-US" sz="1400">
              <a:latin typeface="Cambria Math" panose="02040503050406030204" charset="0"/>
              <a:ea typeface="华文宋体" panose="0201060004010101010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/>
          <p:cNvCxnSpPr/>
          <p:nvPr/>
        </p:nvCxnSpPr>
        <p:spPr>
          <a:xfrm>
            <a:off x="152400" y="730836"/>
            <a:ext cx="88392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352425" y="822960"/>
            <a:ext cx="8639175" cy="3352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sz="1600" b="1">
                <a:latin typeface="Cambria Math" panose="02040503050406030204" charset="0"/>
                <a:sym typeface="+mn-ea"/>
              </a:rPr>
              <a:t>CenterMask : Real-Time Anchor-Free Instance Segmentation</a:t>
            </a:r>
            <a:r>
              <a:rPr lang="en-US" altLang="zh-CN" sz="1600" b="1">
                <a:latin typeface="Cambria Math" panose="02040503050406030204" charset="0"/>
                <a:sym typeface="+mn-ea"/>
              </a:rPr>
              <a:t>(Youngwan Lee</a:t>
            </a:r>
            <a:r>
              <a:rPr lang="zh-CN" altLang="en-US" sz="1600" b="1">
                <a:latin typeface="Cambria Math" panose="02040503050406030204" charset="0"/>
                <a:sym typeface="+mn-ea"/>
              </a:rPr>
              <a:t>，</a:t>
            </a:r>
            <a:r>
              <a:rPr lang="en-US" altLang="zh-CN" sz="1600" b="1">
                <a:latin typeface="Cambria Math" panose="02040503050406030204" charset="0"/>
                <a:sym typeface="+mn-ea"/>
              </a:rPr>
              <a:t>ETRI</a:t>
            </a:r>
            <a:r>
              <a:rPr lang="zh-CN" altLang="en-US" sz="1600" b="1">
                <a:latin typeface="Cambria Math" panose="02040503050406030204" charset="0"/>
                <a:sym typeface="+mn-ea"/>
              </a:rPr>
              <a:t>，</a:t>
            </a:r>
            <a:r>
              <a:rPr lang="en-US" altLang="zh-CN" sz="1600" b="1">
                <a:latin typeface="Cambria Math" panose="02040503050406030204" charset="0"/>
                <a:sym typeface="+mn-ea"/>
              </a:rPr>
              <a:t>CVPR2020)</a:t>
            </a:r>
            <a:endParaRPr lang="en-US" altLang="zh-CN" sz="1600" b="1">
              <a:latin typeface="Cambria Math" panose="02040503050406030204" charset="0"/>
              <a:sym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813425" y="3384550"/>
            <a:ext cx="3037205" cy="13716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altLang="zh-CN" sz="1400" b="1">
                <a:latin typeface="Cambria Math" panose="02040503050406030204" charset="0"/>
                <a:sym typeface="+mn-ea"/>
              </a:rPr>
              <a:t>Architecture</a:t>
            </a:r>
            <a:endParaRPr lang="zh-CN" altLang="en-US" sz="1400">
              <a:latin typeface="Cambria Math" panose="02040503050406030204" charset="0"/>
              <a:sym typeface="+mn-ea"/>
            </a:endParaRPr>
          </a:p>
          <a:p>
            <a:pPr algn="l"/>
            <a:r>
              <a:rPr lang="en-US" altLang="zh-CN" sz="1400">
                <a:latin typeface="Cambria Math" panose="02040503050406030204" charset="0"/>
                <a:sym typeface="+mn-ea"/>
              </a:rPr>
              <a:t>Backbone + FPN + FCOS + SAG-Mask</a:t>
            </a:r>
            <a:endParaRPr lang="en-US" altLang="zh-CN" sz="1400">
              <a:latin typeface="Cambria Math" panose="02040503050406030204" charset="0"/>
              <a:sym typeface="+mn-ea"/>
            </a:endParaRPr>
          </a:p>
          <a:p>
            <a:pPr algn="l"/>
            <a:endParaRPr lang="en-US" altLang="zh-CN" sz="1400">
              <a:latin typeface="Cambria Math" panose="02040503050406030204" charset="0"/>
              <a:sym typeface="+mn-ea"/>
            </a:endParaRPr>
          </a:p>
          <a:p>
            <a:pPr algn="l"/>
            <a:endParaRPr lang="en-US" altLang="zh-CN" sz="1400">
              <a:latin typeface="Cambria Math" panose="02040503050406030204" charset="0"/>
              <a:sym typeface="+mn-ea"/>
            </a:endParaRPr>
          </a:p>
          <a:p>
            <a:pPr algn="l"/>
            <a:r>
              <a:rPr lang="en-US" altLang="zh-CN" sz="1400" b="1">
                <a:latin typeface="Cambria Math" panose="02040503050406030204" charset="0"/>
                <a:sym typeface="+mn-ea"/>
              </a:rPr>
              <a:t>Mutil-loss</a:t>
            </a:r>
            <a:endParaRPr lang="en-US" altLang="zh-CN" sz="1400" b="1">
              <a:latin typeface="Cambria Math" panose="02040503050406030204" charset="0"/>
              <a:sym typeface="+mn-ea"/>
            </a:endParaRPr>
          </a:p>
          <a:p>
            <a:pPr algn="l"/>
            <a:r>
              <a:rPr lang="en-US" altLang="zh-CN" sz="1400">
                <a:latin typeface="Cambria Math" panose="02040503050406030204" charset="0"/>
                <a:sym typeface="+mn-ea"/>
              </a:rPr>
              <a:t>L = Lcls+Lcenter+Lbox+Lmask</a:t>
            </a:r>
            <a:endParaRPr lang="en-US" altLang="zh-CN" sz="1400">
              <a:latin typeface="Cambria Math" panose="02040503050406030204" charset="0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  <a:lum bright="-24000" contrast="36000"/>
          </a:blip>
          <a:stretch>
            <a:fillRect/>
          </a:stretch>
        </p:blipFill>
        <p:spPr>
          <a:xfrm>
            <a:off x="5718810" y="1321435"/>
            <a:ext cx="3408045" cy="188722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735" y="2611755"/>
            <a:ext cx="5393690" cy="241617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19735" y="1321435"/>
            <a:ext cx="5603240" cy="11582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 b="1">
                <a:latin typeface="Cambria Math" panose="02040503050406030204" charset="0"/>
              </a:rPr>
              <a:t>Background:</a:t>
            </a:r>
            <a:r>
              <a:rPr lang="en-US" altLang="zh-CN" sz="1400">
                <a:latin typeface="Cambria Math" panose="02040503050406030204" charset="0"/>
              </a:rPr>
              <a:t> </a:t>
            </a:r>
            <a:r>
              <a:rPr lang="en-US" altLang="zh-CN" sz="1400">
                <a:latin typeface="Cambria Math" panose="02040503050406030204" charset="0"/>
                <a:sym typeface="Wingdings" panose="05000000000000000000" charset="0"/>
              </a:rPr>
              <a:t></a:t>
            </a:r>
            <a:r>
              <a:rPr lang="en-US" altLang="zh-CN" sz="1400">
                <a:latin typeface="Cambria Math" panose="02040503050406030204" charset="0"/>
              </a:rPr>
              <a:t>Mask R-CNN、YOLACT </a:t>
            </a:r>
            <a:r>
              <a:rPr lang="en-US" altLang="zh-CN" sz="1400" b="1">
                <a:latin typeface="Cambria Math" panose="02040503050406030204" charset="0"/>
              </a:rPr>
              <a:t>rely heavily on pre-define anchors</a:t>
            </a:r>
            <a:r>
              <a:rPr lang="zh-CN" altLang="en-US" sz="1400" b="1">
                <a:latin typeface="Cambria Math" panose="02040503050406030204" charset="0"/>
              </a:rPr>
              <a:t>，which are sensitive to hyper-parameters (e.g., input size, </a:t>
            </a:r>
            <a:r>
              <a:rPr lang="en-US" altLang="zh-CN" sz="1400" b="1">
                <a:latin typeface="Cambria Math" panose="02040503050406030204" charset="0"/>
              </a:rPr>
              <a:t>aspect ratio</a:t>
            </a:r>
            <a:r>
              <a:rPr lang="zh-CN" altLang="en-US" sz="1400" b="1">
                <a:latin typeface="Cambria Math" panose="02040503050406030204" charset="0"/>
              </a:rPr>
              <a:t>，</a:t>
            </a:r>
            <a:r>
              <a:rPr lang="en-US" altLang="zh-CN" sz="1400" b="1">
                <a:latin typeface="Cambria Math" panose="02040503050406030204" charset="0"/>
              </a:rPr>
              <a:t>scales</a:t>
            </a:r>
            <a:r>
              <a:rPr lang="zh-CN" altLang="en-US" sz="1400" b="1">
                <a:latin typeface="Cambria Math" panose="02040503050406030204" charset="0"/>
              </a:rPr>
              <a:t>，</a:t>
            </a:r>
            <a:r>
              <a:rPr lang="en-US" altLang="zh-CN" sz="1400" b="1">
                <a:latin typeface="Cambria Math" panose="02040503050406030204" charset="0"/>
              </a:rPr>
              <a:t>datasets</a:t>
            </a:r>
            <a:r>
              <a:rPr lang="zh-CN" altLang="en-US" sz="1400">
                <a:latin typeface="Cambria Math" panose="02040503050406030204" charset="0"/>
              </a:rPr>
              <a:t>）</a:t>
            </a:r>
            <a:r>
              <a:rPr lang="zh-CN" altLang="en-US" sz="1400">
                <a:latin typeface="Cambria Math" panose="02040503050406030204" charset="0"/>
                <a:sym typeface="Wingdings" panose="05000000000000000000" charset="0"/>
              </a:rPr>
              <a:t>densely place anchor boxes for higher recall rate, cause the imbalance of positive/negative samples and higher computation/ memory cost</a:t>
            </a:r>
            <a:r>
              <a:rPr lang="en-US" altLang="zh-CN" sz="1400">
                <a:latin typeface="Cambria Math" panose="02040503050406030204" charset="0"/>
                <a:sym typeface="Wingdings" panose="05000000000000000000" charset="0"/>
              </a:rPr>
              <a:t>.</a:t>
            </a:r>
            <a:endParaRPr lang="en-US" altLang="zh-CN" sz="1400">
              <a:latin typeface="Cambria Math" panose="02040503050406030204" charset="0"/>
              <a:sym typeface="Wingdings" panose="05000000000000000000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/>
          <p:cNvCxnSpPr/>
          <p:nvPr/>
        </p:nvCxnSpPr>
        <p:spPr>
          <a:xfrm>
            <a:off x="152400" y="730836"/>
            <a:ext cx="88392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  <a:lum bright="-12000"/>
          </a:blip>
          <a:stretch>
            <a:fillRect/>
          </a:stretch>
        </p:blipFill>
        <p:spPr>
          <a:xfrm>
            <a:off x="3209290" y="788670"/>
            <a:ext cx="5739130" cy="326072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54660" y="841375"/>
            <a:ext cx="2056130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latin typeface="Cambria Math" panose="02040503050406030204" charset="0"/>
              </a:rPr>
              <a:t>Backbone:VoVNet</a:t>
            </a:r>
            <a:endParaRPr lang="en-US" altLang="zh-CN"/>
          </a:p>
        </p:txBody>
      </p:sp>
      <p:sp>
        <p:nvSpPr>
          <p:cNvPr id="4" name="文本框 3"/>
          <p:cNvSpPr txBox="1"/>
          <p:nvPr/>
        </p:nvSpPr>
        <p:spPr>
          <a:xfrm>
            <a:off x="454660" y="1413510"/>
            <a:ext cx="2739390" cy="13106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 b="1">
                <a:latin typeface="Cambria Math" panose="02040503050406030204" charset="0"/>
                <a:sym typeface="Wingdings" panose="05000000000000000000" charset="0"/>
              </a:rPr>
              <a:t>Residual connection</a:t>
            </a:r>
            <a:endParaRPr lang="en-US" altLang="zh-CN" sz="1400" b="1">
              <a:latin typeface="Cambria Math" panose="02040503050406030204" charset="0"/>
              <a:sym typeface="Wingdings" panose="05000000000000000000" charset="0"/>
            </a:endParaRPr>
          </a:p>
          <a:p>
            <a:endParaRPr lang="en-US" altLang="zh-CN" sz="1400" b="1">
              <a:latin typeface="Cambria Math" panose="02040503050406030204" charset="0"/>
              <a:sym typeface="Wingdings" panose="05000000000000000000" charset="0"/>
            </a:endParaRPr>
          </a:p>
          <a:p>
            <a:r>
              <a:rPr lang="en-US" altLang="zh-CN" sz="1200">
                <a:latin typeface="Cambria Math" panose="02040503050406030204" charset="0"/>
                <a:sym typeface="Wingdings" panose="05000000000000000000" charset="0"/>
              </a:rPr>
              <a:t>VovNet2 = ResNet+DesNet</a:t>
            </a:r>
            <a:endParaRPr lang="en-US" altLang="zh-CN" sz="1200">
              <a:latin typeface="Cambria Math" panose="02040503050406030204" charset="0"/>
              <a:sym typeface="Wingdings" panose="05000000000000000000" charset="0"/>
            </a:endParaRPr>
          </a:p>
          <a:p>
            <a:endParaRPr lang="en-US" altLang="zh-CN" sz="1200" b="1">
              <a:latin typeface="Cambria Math" panose="02040503050406030204" charset="0"/>
              <a:sym typeface="Wingdings" panose="05000000000000000000" charset="0"/>
            </a:endParaRPr>
          </a:p>
          <a:p>
            <a:r>
              <a:rPr lang="en-US" altLang="zh-CN" sz="1400" b="1">
                <a:latin typeface="Cambria Math" panose="02040503050406030204" charset="0"/>
                <a:sym typeface="Wingdings" panose="05000000000000000000" charset="0"/>
              </a:rPr>
              <a:t>eSE(</a:t>
            </a:r>
            <a:r>
              <a:rPr lang="zh-CN" altLang="en-US" sz="1400">
                <a:sym typeface="+mn-ea"/>
              </a:rPr>
              <a:t>effective SE</a:t>
            </a:r>
            <a:r>
              <a:rPr lang="en-US" altLang="zh-CN" sz="1400" b="1">
                <a:latin typeface="Cambria Math" panose="02040503050406030204" charset="0"/>
                <a:sym typeface="Wingdings" panose="05000000000000000000" charset="0"/>
              </a:rPr>
              <a:t>)</a:t>
            </a:r>
            <a:endParaRPr lang="en-US" altLang="zh-CN" sz="1400" b="1">
              <a:latin typeface="Cambria Math" panose="02040503050406030204" charset="0"/>
              <a:sym typeface="Wingdings" panose="05000000000000000000" charset="0"/>
            </a:endParaRPr>
          </a:p>
          <a:p>
            <a:endParaRPr lang="en-US" altLang="zh-CN" sz="1400" b="1">
              <a:latin typeface="Cambria Math" panose="02040503050406030204" charset="0"/>
              <a:sym typeface="Wingdings" panose="05000000000000000000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54660" y="2584450"/>
            <a:ext cx="4008120" cy="2743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latin typeface="Cambria Math" panose="02040503050406030204" charset="0"/>
              </a:rPr>
              <a:t>two FC layers—&gt;one Conv layer</a:t>
            </a:r>
            <a:endParaRPr lang="en-US" altLang="zh-CN" sz="1200">
              <a:latin typeface="Cambria Math" panose="0204050305040603020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54660" y="3409315"/>
            <a:ext cx="2753995" cy="6400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en-US" altLang="zh-CN" sz="1200">
                <a:latin typeface="Cambria Math" panose="02040503050406030204" charset="0"/>
                <a:sym typeface="Wingdings" panose="05000000000000000000" charset="0"/>
              </a:rPr>
              <a:t>The SE </a:t>
            </a:r>
            <a:r>
              <a:rPr lang="en-US" altLang="zh-CN" sz="1200" b="1">
                <a:latin typeface="Cambria Math" panose="02040503050406030204" charset="0"/>
                <a:sym typeface="Wingdings" panose="05000000000000000000" charset="0"/>
              </a:rPr>
              <a:t>module squeezes the spatial dependency by global average pooling</a:t>
            </a:r>
            <a:r>
              <a:rPr lang="en-US" altLang="zh-CN" sz="1200">
                <a:latin typeface="Cambria Math" panose="02040503050406030204" charset="0"/>
                <a:sym typeface="Wingdings" panose="05000000000000000000" charset="0"/>
              </a:rPr>
              <a:t> to learn a channel specific descriptor;</a:t>
            </a:r>
            <a:endParaRPr lang="en-US" altLang="zh-CN" sz="1400">
              <a:latin typeface="Cambria Math" panose="02040503050406030204" charset="0"/>
              <a:sym typeface="Wingdings" panose="05000000000000000000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54660" y="4236085"/>
            <a:ext cx="4528820" cy="6400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latin typeface="Cambria Math" panose="02040503050406030204" charset="0"/>
                <a:sym typeface="Wingdings" panose="05000000000000000000" charset="0"/>
              </a:rPr>
              <a:t>then </a:t>
            </a:r>
            <a:r>
              <a:rPr lang="en-US" altLang="zh-CN" sz="1200" b="1">
                <a:latin typeface="Cambria Math" panose="02040503050406030204" charset="0"/>
                <a:sym typeface="Wingdings" panose="05000000000000000000" charset="0"/>
              </a:rPr>
              <a:t>two fully-connected layers followed by a  sigmoid function</a:t>
            </a:r>
            <a:r>
              <a:rPr lang="en-US" altLang="zh-CN" sz="1200">
                <a:latin typeface="Cambria Math" panose="02040503050406030204" charset="0"/>
                <a:sym typeface="Wingdings" panose="05000000000000000000" charset="0"/>
              </a:rPr>
              <a:t> are used to rescale the input  feature map to highlight only useful channels.</a:t>
            </a:r>
            <a:endParaRPr lang="en-US" altLang="zh-CN" sz="1200">
              <a:latin typeface="Cambria Math" panose="02040503050406030204" charset="0"/>
              <a:sym typeface="Wingdings" panose="05000000000000000000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6160" y="4049395"/>
            <a:ext cx="4112260" cy="9328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/>
          <p:cNvCxnSpPr/>
          <p:nvPr/>
        </p:nvCxnSpPr>
        <p:spPr>
          <a:xfrm>
            <a:off x="152400" y="730836"/>
            <a:ext cx="88392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389255" y="841375"/>
            <a:ext cx="4195445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latin typeface="Cambria Math" panose="02040503050406030204" charset="0"/>
              </a:rPr>
              <a:t>Detector:FCOS（anchor free</a:t>
            </a:r>
            <a:r>
              <a:rPr lang="en-US" altLang="zh-CN" b="1">
                <a:latin typeface="Cambria Math" panose="02040503050406030204" charset="0"/>
              </a:rPr>
              <a:t>,CVPR2019</a:t>
            </a:r>
            <a:r>
              <a:rPr lang="zh-CN" altLang="en-US" b="1">
                <a:latin typeface="Cambria Math" panose="02040503050406030204" charset="0"/>
              </a:rPr>
              <a:t>）</a:t>
            </a:r>
            <a:endParaRPr lang="zh-CN" altLang="en-US" b="1">
              <a:latin typeface="Cambria Math" panose="02040503050406030204" charset="0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  <a:lum bright="-12000"/>
          </a:blip>
          <a:stretch>
            <a:fillRect/>
          </a:stretch>
        </p:blipFill>
        <p:spPr>
          <a:xfrm>
            <a:off x="4911725" y="1156970"/>
            <a:ext cx="4079875" cy="233489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255" y="1380490"/>
            <a:ext cx="4609465" cy="221805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389255" y="3780790"/>
            <a:ext cx="6644005" cy="10058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>
                <a:latin typeface="Cambria Math" panose="02040503050406030204" charset="0"/>
              </a:rPr>
              <a:t>1. avoids the complicated computation during calculating overlapping</a:t>
            </a:r>
            <a:endParaRPr lang="en-US" altLang="zh-CN" sz="1200" b="1">
              <a:latin typeface="Cambria Math" panose="02040503050406030204" charset="0"/>
            </a:endParaRPr>
          </a:p>
          <a:p>
            <a:r>
              <a:rPr lang="en-US" altLang="zh-CN" sz="1200" b="1">
                <a:latin typeface="Cambria Math" panose="02040503050406030204" charset="0"/>
              </a:rPr>
              <a:t>2. avoid all hyper-parameters related to anchor boxes</a:t>
            </a:r>
            <a:endParaRPr lang="en-US" altLang="zh-CN" sz="1200" b="1">
              <a:latin typeface="Cambria Math" panose="02040503050406030204" charset="0"/>
            </a:endParaRPr>
          </a:p>
          <a:p>
            <a:r>
              <a:rPr lang="en-US" altLang="zh-CN" sz="1200" b="1">
                <a:latin typeface="Cambria Math" panose="02040503050406030204" charset="0"/>
              </a:rPr>
              <a:t>3. imbalance between positive and negative samples in training</a:t>
            </a:r>
            <a:endParaRPr lang="en-US" altLang="zh-CN" sz="1200" b="1">
              <a:latin typeface="Cambria Math" panose="02040503050406030204" charset="0"/>
            </a:endParaRPr>
          </a:p>
          <a:p>
            <a:endParaRPr lang="en-US" altLang="zh-CN" sz="1200" b="1">
              <a:latin typeface="Cambria Math" panose="02040503050406030204" charset="0"/>
            </a:endParaRPr>
          </a:p>
          <a:p>
            <a:r>
              <a:rPr lang="en-US" altLang="zh-CN" sz="1200" b="1">
                <a:latin typeface="Cambria Math" panose="02040503050406030204" charset="0"/>
              </a:rPr>
              <a:t>FCOS</a:t>
            </a:r>
            <a:r>
              <a:rPr lang="zh-CN" altLang="en-US" sz="1200" b="1">
                <a:latin typeface="Cambria Math" panose="02040503050406030204" charset="0"/>
              </a:rPr>
              <a:t>：</a:t>
            </a:r>
            <a:r>
              <a:rPr lang="en-US" altLang="zh-CN" sz="1200" b="1">
                <a:latin typeface="Cambria Math" panose="02040503050406030204" charset="0"/>
              </a:rPr>
              <a:t>Multilevel Prediction with FPN for FCOS </a:t>
            </a:r>
            <a:r>
              <a:rPr lang="zh-CN" altLang="en-US" sz="1200" b="1">
                <a:latin typeface="Cambria Math" panose="02040503050406030204" charset="0"/>
              </a:rPr>
              <a:t>；</a:t>
            </a:r>
            <a:r>
              <a:rPr lang="en-US" altLang="zh-CN" sz="1200" b="1">
                <a:latin typeface="Cambria Math" panose="02040503050406030204" charset="0"/>
              </a:rPr>
              <a:t>Centerness for FCOS</a:t>
            </a:r>
            <a:endParaRPr lang="en-US" altLang="zh-CN" sz="1200" b="1">
              <a:latin typeface="Cambria Math" panose="0204050305040603020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4450" y="3496945"/>
            <a:ext cx="2785110" cy="15735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/>
          <p:cNvCxnSpPr/>
          <p:nvPr/>
        </p:nvCxnSpPr>
        <p:spPr>
          <a:xfrm>
            <a:off x="152400" y="730836"/>
            <a:ext cx="88392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389255" y="841375"/>
            <a:ext cx="4716780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latin typeface="Cambria Math" panose="02040503050406030204" charset="0"/>
                <a:sym typeface="+mn-ea"/>
              </a:rPr>
              <a:t>SAG-Mask</a:t>
            </a:r>
            <a:r>
              <a:rPr lang="zh-CN" altLang="en-US" b="1">
                <a:latin typeface="Cambria Math" panose="02040503050406030204" charset="0"/>
                <a:sym typeface="+mn-ea"/>
              </a:rPr>
              <a:t>（spatial attention-guided mask）</a:t>
            </a:r>
            <a:endParaRPr lang="zh-CN" altLang="en-US" b="1">
              <a:latin typeface="Cambria Math" panose="02040503050406030204" charset="0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26535" y="1296035"/>
            <a:ext cx="4500880" cy="279273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89255" y="1557655"/>
            <a:ext cx="4588510" cy="518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400">
                <a:latin typeface="Cambria Math" panose="02040503050406030204" charset="0"/>
              </a:rPr>
              <a:t>to guide the mask head for spotlighting meaningful </a:t>
            </a:r>
            <a:endParaRPr lang="en-US" altLang="zh-CN" sz="1400">
              <a:latin typeface="Cambria Math" panose="02040503050406030204" charset="0"/>
            </a:endParaRPr>
          </a:p>
          <a:p>
            <a:r>
              <a:rPr lang="en-US" altLang="zh-CN" sz="1400">
                <a:latin typeface="Cambria Math" panose="02040503050406030204" charset="0"/>
              </a:rPr>
              <a:t>pixels and repressing uninformative ones.</a:t>
            </a:r>
            <a:endParaRPr lang="en-US" altLang="zh-CN" sz="1400">
              <a:latin typeface="Cambria Math" panose="0204050305040603020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lum bright="6000"/>
          </a:blip>
          <a:stretch>
            <a:fillRect/>
          </a:stretch>
        </p:blipFill>
        <p:spPr>
          <a:xfrm>
            <a:off x="440055" y="2398395"/>
            <a:ext cx="2164080" cy="34671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lum bright="6000"/>
          </a:blip>
          <a:stretch>
            <a:fillRect/>
          </a:stretch>
        </p:blipFill>
        <p:spPr>
          <a:xfrm>
            <a:off x="440055" y="3077845"/>
            <a:ext cx="1680210" cy="36068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958590" y="4178300"/>
            <a:ext cx="4569460" cy="3048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400">
                <a:latin typeface="Cambria Math" panose="02040503050406030204" charset="0"/>
              </a:rPr>
              <a:t>feature map —&gt;max+avg pooling—&gt;conv—&gt;sigmoid</a:t>
            </a:r>
            <a:endParaRPr lang="zh-CN" altLang="en-US" sz="1400">
              <a:latin typeface="Cambria Math" panose="0204050305040603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/>
          <p:cNvCxnSpPr/>
          <p:nvPr/>
        </p:nvCxnSpPr>
        <p:spPr>
          <a:xfrm>
            <a:off x="152400" y="730836"/>
            <a:ext cx="88392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389255" y="841375"/>
            <a:ext cx="4716780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latin typeface="Cambria Math" panose="02040503050406030204" charset="0"/>
                <a:sym typeface="+mn-ea"/>
              </a:rPr>
              <a:t>Result</a:t>
            </a:r>
            <a:endParaRPr lang="zh-CN" altLang="en-US" b="1">
              <a:latin typeface="Cambria Math" panose="02040503050406030204" charset="0"/>
              <a:sym typeface="+mn-ea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2435" y="1282700"/>
            <a:ext cx="6002020" cy="238379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1745" y="1350645"/>
            <a:ext cx="2649855" cy="224726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650" y="3720465"/>
            <a:ext cx="5707380" cy="4654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52400" y="331470"/>
            <a:ext cx="8839200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ym typeface="+mn-ea"/>
              </a:rPr>
              <a:t>              </a:t>
            </a:r>
            <a:r>
              <a:rPr lang="zh-CN" altLang="en-US">
                <a:sym typeface="+mn-ea"/>
              </a:rPr>
              <a:t>改进</a:t>
            </a:r>
            <a:r>
              <a:rPr lang="zh-CN" altLang="en-US">
                <a:sym typeface="+mn-ea"/>
              </a:rPr>
              <a:t>优化</a:t>
            </a:r>
            <a:endParaRPr lang="zh-CN" altLang="en-US" dirty="0">
              <a:sym typeface="+mn-ea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152400" y="730836"/>
            <a:ext cx="88392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652145" y="978535"/>
            <a:ext cx="8339455" cy="43332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Wingdings" panose="05000000000000000000" charset="0"/>
              <a:buChar char="u"/>
            </a:pPr>
            <a:r>
              <a:rPr lang="en-US" altLang="zh-CN">
                <a:latin typeface="Cambria Math" panose="02040503050406030204" charset="0"/>
              </a:rPr>
              <a:t>Backbone</a:t>
            </a:r>
            <a:endParaRPr lang="en-US" altLang="zh-CN">
              <a:latin typeface="Cambria Math" panose="02040503050406030204" charset="0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400"/>
              <a:t>      </a:t>
            </a:r>
            <a:r>
              <a:rPr lang="zh-CN" altLang="en-US" sz="1200">
                <a:solidFill>
                  <a:srgbClr val="FF0000"/>
                </a:solidFill>
              </a:rPr>
              <a:t>轻量级网络（</a:t>
            </a:r>
            <a:r>
              <a:rPr lang="en-US" altLang="zh-CN" sz="1200">
                <a:solidFill>
                  <a:srgbClr val="FF0000"/>
                </a:solidFill>
              </a:rPr>
              <a:t>VoVNet</a:t>
            </a:r>
            <a:r>
              <a:rPr lang="zh-CN" altLang="en-US" sz="1200">
                <a:solidFill>
                  <a:srgbClr val="FF0000"/>
                </a:solidFill>
              </a:rPr>
              <a:t>、</a:t>
            </a:r>
            <a:r>
              <a:rPr lang="en-US" altLang="zh-CN" sz="1200">
                <a:solidFill>
                  <a:srgbClr val="FF0000"/>
                </a:solidFill>
              </a:rPr>
              <a:t>GhostNet</a:t>
            </a:r>
            <a:r>
              <a:rPr lang="zh-CN" altLang="en-US" sz="1200">
                <a:solidFill>
                  <a:srgbClr val="FF0000"/>
                </a:solidFill>
              </a:rPr>
              <a:t>、</a:t>
            </a:r>
            <a:r>
              <a:rPr lang="en-US" altLang="zh-CN" sz="1200">
                <a:solidFill>
                  <a:srgbClr val="FF0000"/>
                </a:solidFill>
              </a:rPr>
              <a:t>MobileNeXt</a:t>
            </a:r>
            <a:r>
              <a:rPr lang="zh-CN" altLang="en-US" sz="1200">
                <a:solidFill>
                  <a:srgbClr val="FF0000"/>
                </a:solidFill>
              </a:rPr>
              <a:t>、</a:t>
            </a:r>
            <a:r>
              <a:rPr lang="en-US" altLang="zh-CN" sz="1200">
                <a:solidFill>
                  <a:srgbClr val="FF0000"/>
                </a:solidFill>
              </a:rPr>
              <a:t>MobileDets</a:t>
            </a:r>
            <a:r>
              <a:rPr lang="zh-CN" altLang="en-US" sz="1200">
                <a:solidFill>
                  <a:srgbClr val="FF0000"/>
                </a:solidFill>
              </a:rPr>
              <a:t>等）</a:t>
            </a:r>
            <a:endParaRPr lang="zh-CN" altLang="en-US" sz="1200">
              <a:solidFill>
                <a:srgbClr val="FF0000"/>
              </a:solidFill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200"/>
              <a:t>       </a:t>
            </a:r>
            <a:r>
              <a:rPr lang="zh-CN" altLang="en-US" sz="1200">
                <a:solidFill>
                  <a:srgbClr val="FF0000"/>
                </a:solidFill>
              </a:rPr>
              <a:t>通道注意力（</a:t>
            </a:r>
            <a:r>
              <a:rPr lang="en-US" altLang="zh-CN" sz="1200">
                <a:solidFill>
                  <a:srgbClr val="FF0000"/>
                </a:solidFill>
              </a:rPr>
              <a:t>SE</a:t>
            </a:r>
            <a:r>
              <a:rPr lang="zh-CN" altLang="en-US" sz="1200">
                <a:solidFill>
                  <a:srgbClr val="FF0000"/>
                </a:solidFill>
              </a:rPr>
              <a:t>、</a:t>
            </a:r>
            <a:r>
              <a:rPr lang="en-US" altLang="zh-CN" sz="1200">
                <a:solidFill>
                  <a:srgbClr val="FF0000"/>
                </a:solidFill>
              </a:rPr>
              <a:t>ACNet</a:t>
            </a:r>
            <a:r>
              <a:rPr lang="zh-CN" altLang="en-US" sz="1200">
                <a:solidFill>
                  <a:srgbClr val="FF0000"/>
                </a:solidFill>
              </a:rPr>
              <a:t>、</a:t>
            </a:r>
            <a:r>
              <a:rPr lang="en-US" altLang="zh-CN" sz="1200">
                <a:solidFill>
                  <a:srgbClr val="FF0000"/>
                </a:solidFill>
              </a:rPr>
              <a:t>eSE</a:t>
            </a:r>
            <a:r>
              <a:rPr lang="zh-CN" altLang="en-US" sz="1200">
                <a:solidFill>
                  <a:srgbClr val="FF0000"/>
                </a:solidFill>
              </a:rPr>
              <a:t>、</a:t>
            </a:r>
            <a:r>
              <a:rPr lang="en-US" altLang="zh-CN" sz="1200">
                <a:solidFill>
                  <a:srgbClr val="FF0000"/>
                </a:solidFill>
              </a:rPr>
              <a:t>ECANet</a:t>
            </a:r>
            <a:r>
              <a:rPr lang="zh-CN" altLang="en-US" sz="1200">
                <a:solidFill>
                  <a:srgbClr val="FF0000"/>
                </a:solidFill>
              </a:rPr>
              <a:t>等）</a:t>
            </a:r>
            <a:endParaRPr lang="zh-CN" altLang="en-US" sz="1200">
              <a:solidFill>
                <a:srgbClr val="FF0000"/>
              </a:solidFill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/>
              <a:t>     </a:t>
            </a:r>
            <a:r>
              <a:rPr lang="en-US" altLang="zh-CN" sz="1200">
                <a:solidFill>
                  <a:srgbClr val="FF0000"/>
                </a:solidFill>
              </a:rPr>
              <a:t>  ......</a:t>
            </a:r>
            <a:endParaRPr lang="en-US" altLang="zh-CN" sz="1200">
              <a:solidFill>
                <a:srgbClr val="FF0000"/>
              </a:solidFill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200"/>
          </a:p>
          <a:p>
            <a:pPr marL="285750" indent="-285750">
              <a:buFont typeface="Wingdings" panose="05000000000000000000" charset="0"/>
              <a:buChar char="u"/>
            </a:pPr>
            <a:r>
              <a:rPr lang="en-US" altLang="zh-CN">
                <a:latin typeface="Cambria Math" panose="02040503050406030204" charset="0"/>
              </a:rPr>
              <a:t>Detector</a:t>
            </a:r>
            <a:endParaRPr lang="en-US" altLang="zh-CN">
              <a:latin typeface="Cambria Math" panose="02040503050406030204" charset="0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>
                <a:latin typeface="Cambria Math" panose="02040503050406030204" charset="0"/>
              </a:rPr>
              <a:t>   </a:t>
            </a:r>
            <a:r>
              <a:rPr lang="en-US" altLang="zh-CN" sz="1200">
                <a:latin typeface="Cambria Math" panose="02040503050406030204" charset="0"/>
              </a:rPr>
              <a:t>    CentripetalNet（Anchor-free object detection，CVPR2020</a:t>
            </a:r>
            <a:r>
              <a:rPr lang="zh-CN" altLang="en-US" sz="1200">
                <a:latin typeface="Cambria Math" panose="02040503050406030204" charset="0"/>
              </a:rPr>
              <a:t>，</a:t>
            </a:r>
            <a:r>
              <a:rPr lang="en-US" altLang="zh-CN" sz="1200">
                <a:latin typeface="Cambria Math" panose="02040503050406030204" charset="0"/>
              </a:rPr>
              <a:t>AP 48.0，商汤）</a:t>
            </a:r>
            <a:endParaRPr lang="en-US" altLang="zh-CN" sz="1200">
              <a:latin typeface="Cambria Math" panose="02040503050406030204" charset="0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latin typeface="Cambria Math" panose="02040503050406030204" charset="0"/>
              </a:rPr>
              <a:t>         EfficientDet</a:t>
            </a:r>
            <a:r>
              <a:rPr lang="zh-CN" altLang="en-US" sz="1200">
                <a:latin typeface="Cambria Math" panose="02040503050406030204" charset="0"/>
              </a:rPr>
              <a:t>（</a:t>
            </a:r>
            <a:r>
              <a:rPr lang="en-US" altLang="zh-CN" sz="1200">
                <a:latin typeface="Cambria Math" panose="02040503050406030204" charset="0"/>
              </a:rPr>
              <a:t>BiFPN</a:t>
            </a:r>
            <a:r>
              <a:rPr lang="zh-CN" altLang="en-US" sz="1200">
                <a:latin typeface="Cambria Math" panose="02040503050406030204" charset="0"/>
              </a:rPr>
              <a:t>（</a:t>
            </a:r>
            <a:r>
              <a:rPr lang="en-US" altLang="zh-CN" sz="1200">
                <a:latin typeface="Cambria Math" panose="02040503050406030204" charset="0"/>
              </a:rPr>
              <a:t>FPN、PANet、NAS-FPN</a:t>
            </a:r>
            <a:r>
              <a:rPr lang="zh-CN" altLang="en-US" sz="1200">
                <a:latin typeface="Cambria Math" panose="02040503050406030204" charset="0"/>
              </a:rPr>
              <a:t>），</a:t>
            </a:r>
            <a:r>
              <a:rPr lang="en-US" altLang="zh-CN" sz="1200">
                <a:latin typeface="Cambria Math" panose="02040503050406030204" charset="0"/>
                <a:sym typeface="+mn-ea"/>
              </a:rPr>
              <a:t>CVPR2020</a:t>
            </a:r>
            <a:r>
              <a:rPr lang="zh-CN" altLang="en-US" sz="1200">
                <a:latin typeface="Cambria Math" panose="02040503050406030204" charset="0"/>
                <a:sym typeface="+mn-ea"/>
              </a:rPr>
              <a:t>，</a:t>
            </a:r>
            <a:r>
              <a:rPr lang="zh-CN" altLang="en-US" sz="1200">
                <a:latin typeface="Cambria Math" panose="02040503050406030204" charset="0"/>
              </a:rPr>
              <a:t>谷歌</a:t>
            </a:r>
            <a:r>
              <a:rPr lang="zh-CN" altLang="en-US" sz="1200">
                <a:latin typeface="Cambria Math" panose="02040503050406030204" charset="0"/>
              </a:rPr>
              <a:t>）</a:t>
            </a:r>
            <a:endParaRPr lang="zh-CN" altLang="en-US" sz="1200">
              <a:latin typeface="Cambria Math" panose="02040503050406030204" charset="0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200">
                <a:latin typeface="Cambria Math" panose="02040503050406030204" charset="0"/>
              </a:rPr>
              <a:t>         </a:t>
            </a:r>
            <a:r>
              <a:rPr lang="en-US" altLang="zh-CN" sz="1200">
                <a:latin typeface="Cambria Math" panose="02040503050406030204" charset="0"/>
              </a:rPr>
              <a:t>AdderNet</a:t>
            </a:r>
            <a:r>
              <a:rPr lang="zh-CN" altLang="en-US" sz="1200">
                <a:latin typeface="Cambria Math" panose="02040503050406030204" charset="0"/>
              </a:rPr>
              <a:t>（</a:t>
            </a:r>
            <a:r>
              <a:rPr lang="en-US" altLang="zh-CN" sz="1200">
                <a:latin typeface="Cambria Math" panose="02040503050406030204" charset="0"/>
              </a:rPr>
              <a:t>add replace multi</a:t>
            </a:r>
            <a:r>
              <a:rPr lang="zh-CN" altLang="en-US" sz="1200">
                <a:latin typeface="Cambria Math" panose="02040503050406030204" charset="0"/>
              </a:rPr>
              <a:t>，</a:t>
            </a:r>
            <a:r>
              <a:rPr lang="en-US" altLang="zh-CN" sz="1200">
                <a:latin typeface="Cambria Math" panose="02040503050406030204" charset="0"/>
                <a:sym typeface="+mn-ea"/>
              </a:rPr>
              <a:t>CVPR2020</a:t>
            </a:r>
            <a:r>
              <a:rPr lang="zh-CN" altLang="en-US" sz="1200">
                <a:latin typeface="Cambria Math" panose="02040503050406030204" charset="0"/>
                <a:sym typeface="+mn-ea"/>
              </a:rPr>
              <a:t>，</a:t>
            </a:r>
            <a:r>
              <a:rPr lang="zh-CN" altLang="en-US" sz="1200">
                <a:latin typeface="Cambria Math" panose="02040503050406030204" charset="0"/>
              </a:rPr>
              <a:t>华为</a:t>
            </a:r>
            <a:r>
              <a:rPr lang="zh-CN" altLang="en-US" sz="1200">
                <a:latin typeface="Cambria Math" panose="02040503050406030204" charset="0"/>
              </a:rPr>
              <a:t>）</a:t>
            </a:r>
            <a:endParaRPr lang="zh-CN" altLang="en-US" sz="1200">
              <a:latin typeface="Cambria Math" panose="02040503050406030204" charset="0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200">
                <a:latin typeface="Cambria Math" panose="02040503050406030204" charset="0"/>
              </a:rPr>
              <a:t>       </a:t>
            </a:r>
            <a:r>
              <a:rPr lang="en-US" altLang="zh-CN" sz="1200"/>
              <a:t> ......</a:t>
            </a:r>
            <a:endParaRPr lang="en-US" altLang="zh-CN" sz="1200">
              <a:latin typeface="Cambria Math" panose="02040503050406030204" charset="0"/>
            </a:endParaRPr>
          </a:p>
          <a:p>
            <a:pPr indent="0">
              <a:buFont typeface="Wingdings" panose="05000000000000000000" charset="0"/>
              <a:buNone/>
            </a:pPr>
            <a:endParaRPr lang="zh-CN" altLang="en-US" sz="1200">
              <a:latin typeface="Cambria Math" panose="02040503050406030204" charset="0"/>
            </a:endParaRPr>
          </a:p>
          <a:p>
            <a:pPr marL="285750" indent="-285750">
              <a:buFont typeface="Wingdings" panose="05000000000000000000" charset="0"/>
              <a:buChar char="u"/>
            </a:pPr>
            <a:r>
              <a:rPr lang="en-US" altLang="zh-CN">
                <a:latin typeface="Cambria Math" panose="02040503050406030204" charset="0"/>
              </a:rPr>
              <a:t>Mask branch</a:t>
            </a:r>
            <a:endParaRPr lang="en-US" altLang="zh-CN">
              <a:latin typeface="Cambria Math" panose="02040503050406030204" charset="0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latin typeface="Cambria Math" panose="02040503050406030204" charset="0"/>
                <a:sym typeface="+mn-ea"/>
              </a:rPr>
              <a:t>          SAG-Mask</a:t>
            </a:r>
            <a:endParaRPr lang="en-US" altLang="zh-CN" sz="1200">
              <a:latin typeface="Cambria Math" panose="02040503050406030204" charset="0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latin typeface="Cambria Math" panose="02040503050406030204" charset="0"/>
                <a:sym typeface="+mn-ea"/>
              </a:rPr>
              <a:t>          upsample x2（操作余地太少）</a:t>
            </a:r>
            <a:endParaRPr lang="en-US" altLang="zh-CN" sz="1200">
              <a:latin typeface="Cambria Math" panose="02040503050406030204" charset="0"/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>
              <a:latin typeface="Cambria Math" panose="02040503050406030204" charset="0"/>
            </a:endParaRPr>
          </a:p>
          <a:p>
            <a:pPr marL="285750" indent="-285750">
              <a:buFont typeface="Wingdings" panose="05000000000000000000" charset="0"/>
              <a:buChar char="u"/>
            </a:pPr>
            <a:r>
              <a:rPr lang="en-US" altLang="zh-CN">
                <a:latin typeface="Cambria Math" panose="02040503050406030204" charset="0"/>
              </a:rPr>
              <a:t>Baseline</a:t>
            </a:r>
            <a:endParaRPr lang="en-US" altLang="zh-CN">
              <a:latin typeface="Cambria Math" panose="02040503050406030204" charset="0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latin typeface="Cambria Math" panose="02040503050406030204" charset="0"/>
              </a:rPr>
              <a:t>          COCO val datasets</a:t>
            </a:r>
            <a:endParaRPr lang="en-US" altLang="zh-CN" sz="1200">
              <a:latin typeface="Cambria Math" panose="02040503050406030204" charset="0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200">
                <a:latin typeface="Cambria Math" panose="02040503050406030204" charset="0"/>
              </a:rPr>
              <a:t>          COCO Person</a:t>
            </a:r>
            <a:r>
              <a:rPr lang="zh-CN" altLang="en-US" sz="1200">
                <a:latin typeface="Cambria Math" panose="02040503050406030204" charset="0"/>
              </a:rPr>
              <a:t>（</a:t>
            </a:r>
            <a:r>
              <a:rPr lang="en-US" altLang="zh-CN" sz="1200">
                <a:latin typeface="Cambria Math" panose="02040503050406030204" charset="0"/>
              </a:rPr>
              <a:t>train:64115,person:257253;val:2693,person:10777;GPU:V100</a:t>
            </a:r>
            <a:r>
              <a:rPr lang="zh-CN" altLang="en-US" sz="1200">
                <a:latin typeface="Cambria Math" panose="02040503050406030204" charset="0"/>
              </a:rPr>
              <a:t>）</a:t>
            </a:r>
            <a:endParaRPr lang="zh-CN" altLang="en-US" sz="1200">
              <a:latin typeface="Cambria Math" panose="02040503050406030204" charset="0"/>
            </a:endParaRPr>
          </a:p>
          <a:p>
            <a:pPr indent="0">
              <a:buFont typeface="Wingdings" panose="05000000000000000000" charset="0"/>
              <a:buNone/>
            </a:pPr>
            <a:endParaRPr lang="zh-CN" altLang="en-US" sz="1200">
              <a:latin typeface="Cambria Math" panose="02040503050406030204" charset="0"/>
            </a:endParaRPr>
          </a:p>
          <a:p>
            <a:pPr indent="0">
              <a:buFont typeface="Wingdings" panose="05000000000000000000" charset="0"/>
              <a:buNone/>
            </a:pPr>
            <a:endParaRPr lang="zh-CN" altLang="en-US" sz="1200">
              <a:latin typeface="Cambria Math" panose="02040503050406030204" charset="0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033" y="361950"/>
            <a:ext cx="474785" cy="304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cxnSp>
        <p:nvCxnSpPr>
          <p:cNvPr id="7" name="直接连接符 6"/>
          <p:cNvCxnSpPr/>
          <p:nvPr/>
        </p:nvCxnSpPr>
        <p:spPr>
          <a:xfrm>
            <a:off x="152400" y="702261"/>
            <a:ext cx="88392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  <a:lum bright="-6000"/>
          </a:blip>
          <a:stretch>
            <a:fillRect/>
          </a:stretch>
        </p:blipFill>
        <p:spPr>
          <a:xfrm>
            <a:off x="632460" y="1341120"/>
            <a:ext cx="4698365" cy="106553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37515" y="336550"/>
            <a:ext cx="2095500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latin typeface="Times New Roman" panose="02020603050405020304" charset="0"/>
              </a:rPr>
              <a:t>1.Attention Module</a:t>
            </a:r>
            <a:endParaRPr lang="en-US" altLang="zh-CN">
              <a:latin typeface="Times New Roman" panose="0202060305040502030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395" y="3032760"/>
            <a:ext cx="3305175" cy="165671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7010" y="1235710"/>
            <a:ext cx="3473450" cy="188277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2533015" y="2252345"/>
            <a:ext cx="1398270" cy="3048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400" b="1">
                <a:latin typeface="Times New Roman" panose="02020603050405020304" charset="0"/>
              </a:rPr>
              <a:t>SENet</a:t>
            </a:r>
            <a:r>
              <a:rPr lang="zh-CN" altLang="en-US" sz="1400" b="1">
                <a:latin typeface="Times New Roman" panose="02020603050405020304" charset="0"/>
              </a:rPr>
              <a:t>（</a:t>
            </a:r>
            <a:r>
              <a:rPr lang="en-US" altLang="zh-CN" sz="1400" b="1">
                <a:latin typeface="Times New Roman" panose="02020603050405020304" charset="0"/>
              </a:rPr>
              <a:t>2017</a:t>
            </a:r>
            <a:r>
              <a:rPr lang="zh-CN" altLang="en-US" sz="1400" b="1">
                <a:latin typeface="Times New Roman" panose="02020603050405020304" charset="0"/>
              </a:rPr>
              <a:t>）</a:t>
            </a:r>
            <a:endParaRPr lang="zh-CN" altLang="en-US" sz="1400" b="1">
              <a:latin typeface="Times New Roman" panose="0202060305040502030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707515" y="4689475"/>
            <a:ext cx="1123950" cy="3048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400" b="1">
                <a:latin typeface="Times New Roman" panose="02020603050405020304" charset="0"/>
              </a:rPr>
              <a:t>eSE</a:t>
            </a:r>
            <a:r>
              <a:rPr lang="zh-CN" altLang="en-US" sz="1400" b="1">
                <a:latin typeface="Times New Roman" panose="02020603050405020304" charset="0"/>
              </a:rPr>
              <a:t>（</a:t>
            </a:r>
            <a:r>
              <a:rPr lang="en-US" altLang="zh-CN" sz="1400" b="1">
                <a:latin typeface="Times New Roman" panose="02020603050405020304" charset="0"/>
              </a:rPr>
              <a:t>2019</a:t>
            </a:r>
            <a:r>
              <a:rPr lang="zh-CN" altLang="en-US" sz="1400" b="1">
                <a:latin typeface="Times New Roman" panose="02020603050405020304" charset="0"/>
              </a:rPr>
              <a:t>）</a:t>
            </a:r>
            <a:endParaRPr lang="zh-CN" altLang="en-US" sz="1400" b="1">
              <a:latin typeface="Times New Roman" panose="02020603050405020304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442200" y="1341120"/>
            <a:ext cx="1499870" cy="3048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400" b="1">
                <a:latin typeface="Times New Roman" panose="02020603050405020304" charset="0"/>
              </a:rPr>
              <a:t>ECANet</a:t>
            </a:r>
            <a:r>
              <a:rPr lang="zh-CN" altLang="en-US" sz="1400" b="1">
                <a:latin typeface="Times New Roman" panose="02020603050405020304" charset="0"/>
              </a:rPr>
              <a:t>（</a:t>
            </a:r>
            <a:r>
              <a:rPr lang="en-US" altLang="zh-CN" sz="1400" b="1">
                <a:latin typeface="Times New Roman" panose="02020603050405020304" charset="0"/>
              </a:rPr>
              <a:t>2020</a:t>
            </a:r>
            <a:r>
              <a:rPr lang="zh-CN" altLang="en-US" sz="1400" b="1">
                <a:latin typeface="Times New Roman" panose="02020603050405020304" charset="0"/>
              </a:rPr>
              <a:t>）</a:t>
            </a:r>
            <a:endParaRPr lang="zh-CN" altLang="en-US" sz="1400" b="1">
              <a:latin typeface="Times New Roman" panose="02020603050405020304" charset="0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6675" y="3118485"/>
            <a:ext cx="3657600" cy="193675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cxnSp>
        <p:nvCxnSpPr>
          <p:cNvPr id="7" name="直接连接符 6"/>
          <p:cNvCxnSpPr/>
          <p:nvPr/>
        </p:nvCxnSpPr>
        <p:spPr>
          <a:xfrm>
            <a:off x="152400" y="702261"/>
            <a:ext cx="88392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4175760" y="2987040"/>
            <a:ext cx="4594225" cy="2743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>
                <a:latin typeface="Times New Roman" panose="02020603050405020304" charset="0"/>
              </a:rPr>
              <a:t>Total params: </a:t>
            </a:r>
            <a:r>
              <a:rPr lang="en-US" altLang="zh-CN" sz="1200">
                <a:latin typeface="Times New Roman" panose="02020603050405020304" charset="0"/>
                <a:sym typeface="+mn-ea"/>
              </a:rPr>
              <a:t>3.1M  </a:t>
            </a:r>
            <a:r>
              <a:rPr lang="en-US" altLang="zh-CN" sz="1200" b="1">
                <a:latin typeface="Times New Roman" panose="02020603050405020304" charset="0"/>
              </a:rPr>
              <a:t>Model size:  </a:t>
            </a:r>
            <a:r>
              <a:rPr lang="en-US" altLang="zh-CN" sz="1200">
                <a:latin typeface="Times New Roman" panose="02020603050405020304" charset="0"/>
              </a:rPr>
              <a:t>11.8  </a:t>
            </a:r>
            <a:r>
              <a:rPr lang="en-US" altLang="zh-CN" sz="1200" b="1">
                <a:latin typeface="Times New Roman" panose="02020603050405020304" charset="0"/>
              </a:rPr>
              <a:t>Train model:  </a:t>
            </a:r>
            <a:r>
              <a:rPr lang="en-US" altLang="zh-CN" sz="1200">
                <a:latin typeface="Times New Roman" panose="02020603050405020304" charset="0"/>
              </a:rPr>
              <a:t>86M</a:t>
            </a:r>
            <a:endParaRPr lang="en-US" altLang="zh-CN" sz="1200">
              <a:latin typeface="Times New Roman" panose="02020603050405020304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448310" y="848360"/>
            <a:ext cx="4481830" cy="3048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 b="1">
                <a:latin typeface="Times New Roman" panose="02020603050405020304" charset="0"/>
              </a:rPr>
              <a:t>CenterMask</a:t>
            </a:r>
            <a:r>
              <a:rPr lang="zh-CN" altLang="en-US" sz="1400" b="1">
                <a:latin typeface="Times New Roman" panose="02020603050405020304" charset="0"/>
              </a:rPr>
              <a:t>：</a:t>
            </a:r>
            <a:r>
              <a:rPr lang="en-US" altLang="zh-CN" sz="1400" b="1">
                <a:latin typeface="Times New Roman" panose="02020603050405020304" charset="0"/>
              </a:rPr>
              <a:t>VoVNet-Lite-V19-eSE-slim</a:t>
            </a:r>
            <a:r>
              <a:rPr lang="zh-CN" altLang="en-US" sz="1400" b="1">
                <a:latin typeface="Times New Roman" panose="02020603050405020304" charset="0"/>
              </a:rPr>
              <a:t>（</a:t>
            </a:r>
            <a:r>
              <a:rPr lang="en-US" altLang="zh-CN" sz="1400" b="1">
                <a:latin typeface="Times New Roman" panose="02020603050405020304" charset="0"/>
              </a:rPr>
              <a:t>baseline</a:t>
            </a:r>
            <a:r>
              <a:rPr lang="zh-CN" altLang="en-US" sz="1400" b="1">
                <a:latin typeface="Times New Roman" panose="02020603050405020304" charset="0"/>
              </a:rPr>
              <a:t>）</a:t>
            </a:r>
            <a:endParaRPr lang="zh-CN" altLang="en-US" sz="1400" b="1">
              <a:latin typeface="Times New Roman" panose="0202060305040502030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  <a:lum bright="-6000"/>
          </a:blip>
          <a:stretch>
            <a:fillRect/>
          </a:stretch>
        </p:blipFill>
        <p:spPr>
          <a:xfrm>
            <a:off x="448310" y="1218565"/>
            <a:ext cx="2668905" cy="3132455"/>
          </a:xfrm>
          <a:prstGeom prst="rect">
            <a:avLst/>
          </a:prstGeom>
        </p:spPr>
      </p:pic>
      <p:pic>
        <p:nvPicPr>
          <p:cNvPr id="9" name="图片 7"/>
          <p:cNvPicPr>
            <a:picLocks noChangeAspect="1"/>
          </p:cNvPicPr>
          <p:nvPr/>
        </p:nvPicPr>
        <p:blipFill>
          <a:blip r:embed="rId2">
            <a:lum bright="6000"/>
          </a:blip>
          <a:stretch>
            <a:fillRect/>
          </a:stretch>
        </p:blipFill>
        <p:spPr>
          <a:xfrm>
            <a:off x="4230370" y="1479550"/>
            <a:ext cx="4485005" cy="66548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2" name="图片 10"/>
          <p:cNvPicPr>
            <a:picLocks noChangeAspect="1"/>
          </p:cNvPicPr>
          <p:nvPr/>
        </p:nvPicPr>
        <p:blipFill>
          <a:blip r:embed="rId3">
            <a:lum bright="6000"/>
          </a:blip>
          <a:stretch>
            <a:fillRect/>
          </a:stretch>
        </p:blipFill>
        <p:spPr>
          <a:xfrm>
            <a:off x="4230370" y="2303780"/>
            <a:ext cx="4485005" cy="53594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文本框 4"/>
          <p:cNvSpPr txBox="1"/>
          <p:nvPr/>
        </p:nvSpPr>
        <p:spPr>
          <a:xfrm>
            <a:off x="448310" y="336550"/>
            <a:ext cx="2095500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latin typeface="Times New Roman" panose="02020603050405020304" charset="0"/>
              </a:rPr>
              <a:t>2.Backbone</a:t>
            </a:r>
            <a:endParaRPr lang="en-US" altLang="zh-CN">
              <a:latin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cxnSp>
        <p:nvCxnSpPr>
          <p:cNvPr id="7" name="直接连接符 6"/>
          <p:cNvCxnSpPr/>
          <p:nvPr/>
        </p:nvCxnSpPr>
        <p:spPr>
          <a:xfrm>
            <a:off x="152400" y="702261"/>
            <a:ext cx="88392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342900" y="702310"/>
            <a:ext cx="6182995" cy="3048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 b="1">
                <a:latin typeface="Times New Roman" panose="02020603050405020304" charset="0"/>
              </a:rPr>
              <a:t>改进后：</a:t>
            </a:r>
            <a:r>
              <a:rPr lang="en-US" altLang="zh-CN" sz="1400" b="1">
                <a:latin typeface="Times New Roman" panose="02020603050405020304" charset="0"/>
              </a:rPr>
              <a:t>VoVNet-V3/V4</a:t>
            </a:r>
            <a:r>
              <a:rPr lang="zh-CN" altLang="en-US" sz="1400" b="1">
                <a:latin typeface="Times New Roman" panose="02020603050405020304" charset="0"/>
              </a:rPr>
              <a:t>（</a:t>
            </a:r>
            <a:r>
              <a:rPr lang="en-US" altLang="zh-CN" sz="1400" b="1">
                <a:latin typeface="Times New Roman" panose="02020603050405020304" charset="0"/>
              </a:rPr>
              <a:t>Person</a:t>
            </a:r>
            <a:r>
              <a:rPr lang="zh-CN" altLang="en-US" sz="1400" b="1">
                <a:latin typeface="Times New Roman" panose="02020603050405020304" charset="0"/>
              </a:rPr>
              <a:t>）</a:t>
            </a:r>
            <a:r>
              <a:rPr lang="en-US" altLang="zh-CN" sz="1400" b="1">
                <a:latin typeface="Times New Roman" panose="02020603050405020304" charset="0"/>
              </a:rPr>
              <a:t>——</a:t>
            </a:r>
            <a:r>
              <a:rPr lang="zh-CN" altLang="en-US" sz="1400" b="1">
                <a:latin typeface="Times New Roman" panose="02020603050405020304" charset="0"/>
              </a:rPr>
              <a:t>大小模型皆可以</a:t>
            </a:r>
            <a:endParaRPr lang="zh-CN" altLang="en-US" sz="1400" b="1">
              <a:latin typeface="Times New Roman" panose="02020603050405020304" charset="0"/>
            </a:endParaRPr>
          </a:p>
        </p:txBody>
      </p:sp>
      <p:pic>
        <p:nvPicPr>
          <p:cNvPr id="3" name="图片 1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23765" y="1076325"/>
            <a:ext cx="4163695" cy="5842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" name="图片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3765" y="1660525"/>
            <a:ext cx="4163695" cy="37592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7415" y="2238375"/>
            <a:ext cx="4170045" cy="60452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3765" y="2842260"/>
            <a:ext cx="4157345" cy="52514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" name="图片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3765" y="3578860"/>
            <a:ext cx="4171315" cy="60579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2" name="图片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23765" y="4191635"/>
            <a:ext cx="4170680" cy="53594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4" name="矩形 13"/>
          <p:cNvSpPr/>
          <p:nvPr/>
        </p:nvSpPr>
        <p:spPr>
          <a:xfrm>
            <a:off x="448310" y="1220470"/>
            <a:ext cx="436245" cy="28257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p>
            <a:pPr algn="ctr"/>
            <a:r>
              <a:rPr lang="en-US" altLang="zh-CN" sz="900"/>
              <a:t>input</a:t>
            </a:r>
            <a:endParaRPr lang="en-US" altLang="zh-CN" sz="900"/>
          </a:p>
        </p:txBody>
      </p:sp>
      <p:sp>
        <p:nvSpPr>
          <p:cNvPr id="15" name="矩形 14"/>
          <p:cNvSpPr/>
          <p:nvPr/>
        </p:nvSpPr>
        <p:spPr>
          <a:xfrm>
            <a:off x="884555" y="1367155"/>
            <a:ext cx="444500" cy="27559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/>
          <a:p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1329055" y="1503045"/>
            <a:ext cx="451485" cy="30035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/>
          <a:p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2698115" y="1918970"/>
            <a:ext cx="437515" cy="28321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/>
          <a:p>
            <a:endParaRPr lang="zh-CN" altLang="en-US"/>
          </a:p>
        </p:txBody>
      </p:sp>
      <p:sp>
        <p:nvSpPr>
          <p:cNvPr id="30" name="矩形 29"/>
          <p:cNvSpPr/>
          <p:nvPr/>
        </p:nvSpPr>
        <p:spPr>
          <a:xfrm>
            <a:off x="2225040" y="1803400"/>
            <a:ext cx="473075" cy="27622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/>
          <a:p>
            <a:endParaRPr lang="zh-CN" altLang="en-US"/>
          </a:p>
        </p:txBody>
      </p:sp>
      <p:sp>
        <p:nvSpPr>
          <p:cNvPr id="31" name="矩形 30"/>
          <p:cNvSpPr/>
          <p:nvPr/>
        </p:nvSpPr>
        <p:spPr>
          <a:xfrm>
            <a:off x="1780540" y="1642745"/>
            <a:ext cx="444500" cy="27622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/>
          <a:p>
            <a:endParaRPr lang="zh-CN" altLang="en-US"/>
          </a:p>
        </p:txBody>
      </p:sp>
      <p:cxnSp>
        <p:nvCxnSpPr>
          <p:cNvPr id="32" name="直接箭头连接符 31"/>
          <p:cNvCxnSpPr/>
          <p:nvPr/>
        </p:nvCxnSpPr>
        <p:spPr>
          <a:xfrm>
            <a:off x="693420" y="1503045"/>
            <a:ext cx="0" cy="145034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/>
          <p:cNvCxnSpPr>
            <a:stCxn id="15" idx="2"/>
          </p:cNvCxnSpPr>
          <p:nvPr/>
        </p:nvCxnSpPr>
        <p:spPr>
          <a:xfrm flipH="1">
            <a:off x="1092835" y="1642745"/>
            <a:ext cx="13970" cy="129984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/>
          <p:cNvCxnSpPr/>
          <p:nvPr/>
        </p:nvCxnSpPr>
        <p:spPr>
          <a:xfrm>
            <a:off x="1599565" y="1804035"/>
            <a:ext cx="0" cy="114935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34"/>
          <p:cNvCxnSpPr>
            <a:stCxn id="31" idx="2"/>
            <a:endCxn id="42" idx="0"/>
          </p:cNvCxnSpPr>
          <p:nvPr/>
        </p:nvCxnSpPr>
        <p:spPr>
          <a:xfrm>
            <a:off x="2002790" y="1918970"/>
            <a:ext cx="4445" cy="104457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/>
          <p:cNvCxnSpPr>
            <a:stCxn id="30" idx="2"/>
          </p:cNvCxnSpPr>
          <p:nvPr/>
        </p:nvCxnSpPr>
        <p:spPr>
          <a:xfrm flipH="1">
            <a:off x="2443480" y="2079625"/>
            <a:ext cx="18415" cy="87058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直接箭头连接符 36"/>
          <p:cNvCxnSpPr/>
          <p:nvPr/>
        </p:nvCxnSpPr>
        <p:spPr>
          <a:xfrm>
            <a:off x="2917190" y="2226945"/>
            <a:ext cx="0" cy="71564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直接箭头连接符 44"/>
          <p:cNvCxnSpPr/>
          <p:nvPr/>
        </p:nvCxnSpPr>
        <p:spPr>
          <a:xfrm>
            <a:off x="1765300" y="3246120"/>
            <a:ext cx="0" cy="29337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矩形 45"/>
          <p:cNvSpPr/>
          <p:nvPr/>
        </p:nvSpPr>
        <p:spPr>
          <a:xfrm>
            <a:off x="1546860" y="3539490"/>
            <a:ext cx="436245" cy="2825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p>
            <a:pPr algn="ctr"/>
            <a:r>
              <a:rPr lang="en-US" altLang="zh-CN" sz="1000"/>
              <a:t>1*1</a:t>
            </a:r>
            <a:endParaRPr lang="en-US" altLang="zh-CN" sz="1000"/>
          </a:p>
        </p:txBody>
      </p:sp>
      <p:sp>
        <p:nvSpPr>
          <p:cNvPr id="47" name="矩形 46"/>
          <p:cNvSpPr/>
          <p:nvPr/>
        </p:nvSpPr>
        <p:spPr>
          <a:xfrm>
            <a:off x="1546225" y="4445000"/>
            <a:ext cx="436245" cy="28257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p>
            <a:r>
              <a:rPr lang="en-US" altLang="zh-CN" sz="1200"/>
              <a:t>out</a:t>
            </a:r>
            <a:endParaRPr lang="en-US" altLang="zh-CN" sz="1200"/>
          </a:p>
        </p:txBody>
      </p:sp>
      <p:sp>
        <p:nvSpPr>
          <p:cNvPr id="48" name="椭圆 47"/>
          <p:cNvSpPr/>
          <p:nvPr/>
        </p:nvSpPr>
        <p:spPr>
          <a:xfrm>
            <a:off x="1669415" y="4033520"/>
            <a:ext cx="189230" cy="200025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/>
          <a:p>
            <a:pPr algn="ctr"/>
            <a:r>
              <a:rPr lang="en-US" altLang="zh-CN" sz="900"/>
              <a:t>x</a:t>
            </a:r>
            <a:endParaRPr lang="en-US" altLang="zh-CN" sz="900"/>
          </a:p>
        </p:txBody>
      </p:sp>
      <p:grpSp>
        <p:nvGrpSpPr>
          <p:cNvPr id="58" name="组合 57"/>
          <p:cNvGrpSpPr/>
          <p:nvPr/>
        </p:nvGrpSpPr>
        <p:grpSpPr>
          <a:xfrm>
            <a:off x="485140" y="3021965"/>
            <a:ext cx="2648585" cy="281940"/>
            <a:chOff x="764" y="4667"/>
            <a:chExt cx="4171" cy="444"/>
          </a:xfrm>
        </p:grpSpPr>
        <p:sp>
          <p:nvSpPr>
            <p:cNvPr id="51" name="矩形 50"/>
            <p:cNvSpPr/>
            <p:nvPr/>
          </p:nvSpPr>
          <p:spPr>
            <a:xfrm>
              <a:off x="764" y="4667"/>
              <a:ext cx="687" cy="44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p>
              <a:endParaRPr lang="zh-CN" altLang="en-US"/>
            </a:p>
          </p:txBody>
        </p:sp>
        <p:sp>
          <p:nvSpPr>
            <p:cNvPr id="53" name="矩形 52"/>
            <p:cNvSpPr/>
            <p:nvPr/>
          </p:nvSpPr>
          <p:spPr>
            <a:xfrm>
              <a:off x="1464" y="4667"/>
              <a:ext cx="687" cy="445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/>
            <a:p>
              <a:endParaRPr lang="zh-CN" altLang="en-US"/>
            </a:p>
          </p:txBody>
        </p:sp>
        <p:sp>
          <p:nvSpPr>
            <p:cNvPr id="54" name="矩形 53"/>
            <p:cNvSpPr/>
            <p:nvPr/>
          </p:nvSpPr>
          <p:spPr>
            <a:xfrm>
              <a:off x="3562" y="4667"/>
              <a:ext cx="687" cy="44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/>
            <a:p>
              <a:endParaRPr lang="zh-CN" altLang="en-US"/>
            </a:p>
          </p:txBody>
        </p:sp>
        <p:sp>
          <p:nvSpPr>
            <p:cNvPr id="55" name="矩形 54"/>
            <p:cNvSpPr/>
            <p:nvPr/>
          </p:nvSpPr>
          <p:spPr>
            <a:xfrm>
              <a:off x="2875" y="4667"/>
              <a:ext cx="687" cy="445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/>
            <a:p>
              <a:endParaRPr lang="zh-CN" altLang="en-US"/>
            </a:p>
          </p:txBody>
        </p:sp>
        <p:sp>
          <p:nvSpPr>
            <p:cNvPr id="56" name="矩形 55"/>
            <p:cNvSpPr/>
            <p:nvPr/>
          </p:nvSpPr>
          <p:spPr>
            <a:xfrm>
              <a:off x="2151" y="4667"/>
              <a:ext cx="687" cy="445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/>
            <a:p>
              <a:endParaRPr lang="zh-CN" altLang="en-US"/>
            </a:p>
          </p:txBody>
        </p:sp>
        <p:sp>
          <p:nvSpPr>
            <p:cNvPr id="57" name="矩形 56"/>
            <p:cNvSpPr/>
            <p:nvPr/>
          </p:nvSpPr>
          <p:spPr>
            <a:xfrm>
              <a:off x="4249" y="4667"/>
              <a:ext cx="687" cy="44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/>
            <a:p>
              <a:endParaRPr lang="zh-CN" altLang="en-US"/>
            </a:p>
          </p:txBody>
        </p:sp>
      </p:grpSp>
      <p:sp>
        <p:nvSpPr>
          <p:cNvPr id="60" name="上弧形箭头 59"/>
          <p:cNvSpPr/>
          <p:nvPr/>
        </p:nvSpPr>
        <p:spPr>
          <a:xfrm>
            <a:off x="883920" y="1073150"/>
            <a:ext cx="320040" cy="146685"/>
          </a:xfrm>
          <a:prstGeom prst="curved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p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5" name="上弧形箭头 64"/>
          <p:cNvSpPr/>
          <p:nvPr/>
        </p:nvSpPr>
        <p:spPr>
          <a:xfrm>
            <a:off x="2007235" y="3822065"/>
            <a:ext cx="320040" cy="146685"/>
          </a:xfrm>
          <a:prstGeom prst="curved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p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6" name="矩形 65"/>
          <p:cNvSpPr/>
          <p:nvPr/>
        </p:nvSpPr>
        <p:spPr>
          <a:xfrm>
            <a:off x="2167255" y="4033520"/>
            <a:ext cx="436245" cy="28257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/>
          <a:p>
            <a:r>
              <a:rPr lang="en-US" altLang="zh-CN" sz="1000"/>
              <a:t>eca</a:t>
            </a:r>
            <a:endParaRPr lang="en-US" altLang="zh-CN" sz="1000"/>
          </a:p>
        </p:txBody>
      </p:sp>
      <p:sp>
        <p:nvSpPr>
          <p:cNvPr id="67" name="上弧形箭头 66"/>
          <p:cNvSpPr/>
          <p:nvPr/>
        </p:nvSpPr>
        <p:spPr>
          <a:xfrm rot="10800000">
            <a:off x="2002790" y="4386580"/>
            <a:ext cx="320040" cy="146685"/>
          </a:xfrm>
          <a:prstGeom prst="curved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p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9" name="文本框 68"/>
          <p:cNvSpPr txBox="1"/>
          <p:nvPr/>
        </p:nvSpPr>
        <p:spPr>
          <a:xfrm>
            <a:off x="3713480" y="1185545"/>
            <a:ext cx="1054100" cy="2743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/>
              <a:t>3*3 dw/conv</a:t>
            </a:r>
            <a:endParaRPr lang="en-US" altLang="zh-CN" sz="1200"/>
          </a:p>
        </p:txBody>
      </p:sp>
      <p:cxnSp>
        <p:nvCxnSpPr>
          <p:cNvPr id="70" name="直接箭头连接符 69"/>
          <p:cNvCxnSpPr/>
          <p:nvPr/>
        </p:nvCxnSpPr>
        <p:spPr>
          <a:xfrm>
            <a:off x="1765300" y="3822065"/>
            <a:ext cx="0" cy="21145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直接箭头连接符 70"/>
          <p:cNvCxnSpPr/>
          <p:nvPr/>
        </p:nvCxnSpPr>
        <p:spPr>
          <a:xfrm>
            <a:off x="1765300" y="4233545"/>
            <a:ext cx="0" cy="21145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2" name="文本框 71"/>
          <p:cNvSpPr txBox="1"/>
          <p:nvPr/>
        </p:nvSpPr>
        <p:spPr>
          <a:xfrm>
            <a:off x="5955030" y="1996440"/>
            <a:ext cx="2244090" cy="2743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200"/>
              <a:t>centermask-VoVNet-19</a:t>
            </a:r>
            <a:endParaRPr lang="en-US" sz="1200"/>
          </a:p>
        </p:txBody>
      </p:sp>
      <p:sp>
        <p:nvSpPr>
          <p:cNvPr id="73" name="文本框 72"/>
          <p:cNvSpPr txBox="1"/>
          <p:nvPr/>
        </p:nvSpPr>
        <p:spPr>
          <a:xfrm>
            <a:off x="5845810" y="3304540"/>
            <a:ext cx="2216785" cy="2743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1200"/>
              <a:t>centermask-VoVNetv1-19</a:t>
            </a:r>
            <a:endParaRPr lang="en-US" sz="1200"/>
          </a:p>
        </p:txBody>
      </p:sp>
      <p:sp>
        <p:nvSpPr>
          <p:cNvPr id="74" name="文本框 73"/>
          <p:cNvSpPr txBox="1"/>
          <p:nvPr/>
        </p:nvSpPr>
        <p:spPr>
          <a:xfrm>
            <a:off x="5890260" y="4728210"/>
            <a:ext cx="2308860" cy="2743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1200"/>
              <a:t>centermask-VoVNetv2-19</a:t>
            </a:r>
            <a:endParaRPr lang="en-US" sz="1200"/>
          </a:p>
        </p:txBody>
      </p:sp>
      <p:sp>
        <p:nvSpPr>
          <p:cNvPr id="76" name="圆角矩形 75"/>
          <p:cNvSpPr/>
          <p:nvPr/>
        </p:nvSpPr>
        <p:spPr>
          <a:xfrm>
            <a:off x="1008380" y="2129790"/>
            <a:ext cx="197485" cy="19685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/>
          <a:p>
            <a:endParaRPr lang="zh-CN" altLang="en-US"/>
          </a:p>
        </p:txBody>
      </p:sp>
      <p:sp>
        <p:nvSpPr>
          <p:cNvPr id="77" name="圆角矩形 76"/>
          <p:cNvSpPr/>
          <p:nvPr/>
        </p:nvSpPr>
        <p:spPr>
          <a:xfrm>
            <a:off x="1501140" y="2238375"/>
            <a:ext cx="197485" cy="19685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/>
          <a:p>
            <a:endParaRPr lang="zh-CN" altLang="en-US"/>
          </a:p>
        </p:txBody>
      </p:sp>
      <p:sp>
        <p:nvSpPr>
          <p:cNvPr id="78" name="圆角矩形 77"/>
          <p:cNvSpPr/>
          <p:nvPr/>
        </p:nvSpPr>
        <p:spPr>
          <a:xfrm>
            <a:off x="1903095" y="2343150"/>
            <a:ext cx="197485" cy="19685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/>
          <a:p>
            <a:endParaRPr lang="zh-CN" altLang="en-US"/>
          </a:p>
        </p:txBody>
      </p:sp>
      <p:sp>
        <p:nvSpPr>
          <p:cNvPr id="79" name="圆角矩形 78"/>
          <p:cNvSpPr/>
          <p:nvPr/>
        </p:nvSpPr>
        <p:spPr>
          <a:xfrm>
            <a:off x="2347595" y="2442210"/>
            <a:ext cx="197485" cy="19685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/>
          <a:p>
            <a:endParaRPr lang="zh-CN" altLang="en-US"/>
          </a:p>
        </p:txBody>
      </p:sp>
      <p:sp>
        <p:nvSpPr>
          <p:cNvPr id="80" name="圆角矩形 79"/>
          <p:cNvSpPr/>
          <p:nvPr/>
        </p:nvSpPr>
        <p:spPr>
          <a:xfrm>
            <a:off x="2817495" y="2517140"/>
            <a:ext cx="197485" cy="19685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/>
          <a:p>
            <a:endParaRPr lang="zh-CN" altLang="en-US"/>
          </a:p>
        </p:txBody>
      </p:sp>
      <p:sp>
        <p:nvSpPr>
          <p:cNvPr id="81" name="圆角矩形 80"/>
          <p:cNvSpPr/>
          <p:nvPr/>
        </p:nvSpPr>
        <p:spPr>
          <a:xfrm>
            <a:off x="3335655" y="1445895"/>
            <a:ext cx="197485" cy="19685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/>
          <a:p>
            <a:endParaRPr lang="zh-CN" altLang="en-US"/>
          </a:p>
        </p:txBody>
      </p:sp>
      <p:sp>
        <p:nvSpPr>
          <p:cNvPr id="82" name="文本框 81"/>
          <p:cNvSpPr txBox="1"/>
          <p:nvPr/>
        </p:nvSpPr>
        <p:spPr>
          <a:xfrm>
            <a:off x="3713480" y="1421130"/>
            <a:ext cx="891540" cy="2743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200"/>
              <a:t>ecanet</a:t>
            </a:r>
            <a:endParaRPr lang="en-US" sz="1200"/>
          </a:p>
        </p:txBody>
      </p:sp>
      <p:cxnSp>
        <p:nvCxnSpPr>
          <p:cNvPr id="83" name="直接连接符 82"/>
          <p:cNvCxnSpPr/>
          <p:nvPr/>
        </p:nvCxnSpPr>
        <p:spPr>
          <a:xfrm flipH="1">
            <a:off x="151130" y="1367155"/>
            <a:ext cx="1270" cy="349123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直接箭头连接符 84"/>
          <p:cNvCxnSpPr>
            <a:endCxn id="14" idx="1"/>
          </p:cNvCxnSpPr>
          <p:nvPr/>
        </p:nvCxnSpPr>
        <p:spPr>
          <a:xfrm>
            <a:off x="151130" y="1362075"/>
            <a:ext cx="29718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直接箭头连接符 85"/>
          <p:cNvCxnSpPr/>
          <p:nvPr/>
        </p:nvCxnSpPr>
        <p:spPr>
          <a:xfrm>
            <a:off x="151130" y="4858385"/>
            <a:ext cx="1350010" cy="1333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直接箭头连接符 86"/>
          <p:cNvCxnSpPr/>
          <p:nvPr/>
        </p:nvCxnSpPr>
        <p:spPr>
          <a:xfrm>
            <a:off x="1764030" y="4758690"/>
            <a:ext cx="0" cy="21145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8" name="圆角矩形 87"/>
          <p:cNvSpPr/>
          <p:nvPr/>
        </p:nvSpPr>
        <p:spPr>
          <a:xfrm>
            <a:off x="693420" y="3367405"/>
            <a:ext cx="2321560" cy="1391285"/>
          </a:xfrm>
          <a:prstGeom prst="round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p>
            <a:endParaRPr lang="zh-CN" altLang="en-US"/>
          </a:p>
        </p:txBody>
      </p:sp>
      <p:sp>
        <p:nvSpPr>
          <p:cNvPr id="89" name="右箭头 88"/>
          <p:cNvSpPr/>
          <p:nvPr/>
        </p:nvSpPr>
        <p:spPr>
          <a:xfrm>
            <a:off x="3018155" y="3968750"/>
            <a:ext cx="359410" cy="75565"/>
          </a:xfrm>
          <a:prstGeom prst="rightArrow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p>
            <a:endParaRPr lang="zh-CN" altLang="en-US"/>
          </a:p>
        </p:txBody>
      </p:sp>
      <p:sp>
        <p:nvSpPr>
          <p:cNvPr id="90" name="矩形 89"/>
          <p:cNvSpPr/>
          <p:nvPr/>
        </p:nvSpPr>
        <p:spPr>
          <a:xfrm>
            <a:off x="3377565" y="3862705"/>
            <a:ext cx="652780" cy="282575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p>
            <a:pPr algn="ctr"/>
            <a:r>
              <a:rPr lang="en-US" altLang="zh-CN" sz="1000">
                <a:solidFill>
                  <a:schemeClr val="tx1"/>
                </a:solidFill>
              </a:rPr>
              <a:t>3*3dw</a:t>
            </a:r>
            <a:endParaRPr lang="en-US" altLang="zh-CN" sz="1000">
              <a:solidFill>
                <a:schemeClr val="tx1"/>
              </a:solidFill>
            </a:endParaRPr>
          </a:p>
        </p:txBody>
      </p:sp>
      <p:sp>
        <p:nvSpPr>
          <p:cNvPr id="91" name="矩形 90"/>
          <p:cNvSpPr/>
          <p:nvPr/>
        </p:nvSpPr>
        <p:spPr>
          <a:xfrm>
            <a:off x="3335655" y="1753870"/>
            <a:ext cx="264160" cy="210185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p>
            <a:pPr algn="ctr"/>
            <a:endParaRPr lang="en-US" altLang="zh-CN" sz="1000">
              <a:solidFill>
                <a:schemeClr val="tx1"/>
              </a:solidFill>
            </a:endParaRPr>
          </a:p>
        </p:txBody>
      </p:sp>
      <p:sp>
        <p:nvSpPr>
          <p:cNvPr id="92" name="文本框 91"/>
          <p:cNvSpPr txBox="1"/>
          <p:nvPr/>
        </p:nvSpPr>
        <p:spPr>
          <a:xfrm>
            <a:off x="3713480" y="1722120"/>
            <a:ext cx="891540" cy="2743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200"/>
              <a:t>ideas</a:t>
            </a:r>
            <a:endParaRPr lang="en-US" sz="1200"/>
          </a:p>
        </p:txBody>
      </p:sp>
      <p:sp>
        <p:nvSpPr>
          <p:cNvPr id="94" name="文本框 93"/>
          <p:cNvSpPr txBox="1"/>
          <p:nvPr/>
        </p:nvSpPr>
        <p:spPr>
          <a:xfrm>
            <a:off x="2903220" y="4728210"/>
            <a:ext cx="1806575" cy="2743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/>
              <a:t>关键词：增强特征</a:t>
            </a:r>
            <a:r>
              <a:rPr lang="en-US" altLang="zh-CN" sz="1200"/>
              <a:t>/</a:t>
            </a:r>
            <a:r>
              <a:rPr lang="zh-CN" altLang="en-US" sz="1200"/>
              <a:t>复用</a:t>
            </a:r>
            <a:endParaRPr lang="zh-CN" altLang="en-US" sz="1200"/>
          </a:p>
        </p:txBody>
      </p:sp>
      <p:sp>
        <p:nvSpPr>
          <p:cNvPr id="95" name="上弧形箭头 94"/>
          <p:cNvSpPr/>
          <p:nvPr/>
        </p:nvSpPr>
        <p:spPr>
          <a:xfrm>
            <a:off x="2698115" y="1642745"/>
            <a:ext cx="320040" cy="146685"/>
          </a:xfrm>
          <a:prstGeom prst="curved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p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96" name="上弧形箭头 95"/>
          <p:cNvSpPr/>
          <p:nvPr/>
        </p:nvSpPr>
        <p:spPr>
          <a:xfrm>
            <a:off x="1329055" y="1249045"/>
            <a:ext cx="320040" cy="146685"/>
          </a:xfrm>
          <a:prstGeom prst="curved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p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97" name="上弧形箭头 96"/>
          <p:cNvSpPr/>
          <p:nvPr/>
        </p:nvSpPr>
        <p:spPr>
          <a:xfrm>
            <a:off x="1780540" y="1367155"/>
            <a:ext cx="320040" cy="146685"/>
          </a:xfrm>
          <a:prstGeom prst="curved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p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98" name="上弧形箭头 97"/>
          <p:cNvSpPr/>
          <p:nvPr/>
        </p:nvSpPr>
        <p:spPr>
          <a:xfrm>
            <a:off x="2225040" y="1513840"/>
            <a:ext cx="320040" cy="146685"/>
          </a:xfrm>
          <a:prstGeom prst="curved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p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99" name="上弧形箭头 98"/>
          <p:cNvSpPr/>
          <p:nvPr/>
        </p:nvSpPr>
        <p:spPr>
          <a:xfrm>
            <a:off x="3307715" y="1185545"/>
            <a:ext cx="320040" cy="146685"/>
          </a:xfrm>
          <a:prstGeom prst="curved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p>
            <a:endParaRPr lang="zh-CN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/>
          <p:cNvCxnSpPr/>
          <p:nvPr/>
        </p:nvCxnSpPr>
        <p:spPr>
          <a:xfrm>
            <a:off x="152400" y="730836"/>
            <a:ext cx="88392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2602230" y="817880"/>
            <a:ext cx="3939540" cy="518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800">
                <a:sym typeface="+mn-ea"/>
              </a:rPr>
              <a:t>答辩内容目录</a:t>
            </a:r>
            <a:endParaRPr lang="zh-CN" altLang="en-US" sz="2800"/>
          </a:p>
        </p:txBody>
      </p:sp>
      <p:sp>
        <p:nvSpPr>
          <p:cNvPr id="3" name="文本框 2"/>
          <p:cNvSpPr txBox="1"/>
          <p:nvPr/>
        </p:nvSpPr>
        <p:spPr>
          <a:xfrm>
            <a:off x="1862455" y="1565910"/>
            <a:ext cx="3398520" cy="25603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Wingdings" panose="05000000000000000000" charset="0"/>
              <a:buChar char="u"/>
            </a:pPr>
            <a:r>
              <a:rPr lang="zh-CN" altLang="en-US">
                <a:sym typeface="+mn-ea"/>
              </a:rPr>
              <a:t>个人信息</a:t>
            </a:r>
            <a:endParaRPr lang="zh-CN" altLang="en-US">
              <a:sym typeface="+mn-ea"/>
            </a:endParaRPr>
          </a:p>
          <a:p>
            <a:pPr marL="285750" indent="-285750">
              <a:buFont typeface="Wingdings" panose="05000000000000000000" charset="0"/>
              <a:buChar char="u"/>
            </a:pPr>
            <a:endParaRPr lang="zh-CN" altLang="en-US"/>
          </a:p>
          <a:p>
            <a:pPr marL="285750" indent="-285750">
              <a:buFont typeface="Wingdings" panose="05000000000000000000" charset="0"/>
              <a:buChar char="u"/>
            </a:pPr>
            <a:r>
              <a:rPr lang="zh-CN" altLang="en-US">
                <a:sym typeface="+mn-ea"/>
              </a:rPr>
              <a:t>任务要求</a:t>
            </a:r>
            <a:endParaRPr lang="zh-CN" altLang="en-US">
              <a:sym typeface="+mn-ea"/>
            </a:endParaRPr>
          </a:p>
          <a:p>
            <a:pPr marL="285750" indent="-285750">
              <a:buFont typeface="Wingdings" panose="05000000000000000000" charset="0"/>
              <a:buChar char="u"/>
            </a:pPr>
            <a:endParaRPr lang="zh-CN" altLang="en-US">
              <a:sym typeface="+mn-ea"/>
            </a:endParaRPr>
          </a:p>
          <a:p>
            <a:pPr marL="285750" indent="-285750">
              <a:buFont typeface="Wingdings" panose="05000000000000000000" charset="0"/>
              <a:buChar char="u"/>
            </a:pPr>
            <a:r>
              <a:rPr lang="zh-CN" altLang="en-US">
                <a:sym typeface="+mn-ea"/>
              </a:rPr>
              <a:t>调研工作</a:t>
            </a:r>
            <a:endParaRPr lang="zh-CN" altLang="en-US">
              <a:sym typeface="+mn-ea"/>
            </a:endParaRPr>
          </a:p>
          <a:p>
            <a:pPr marL="285750" indent="-285750">
              <a:buFont typeface="Wingdings" panose="05000000000000000000" charset="0"/>
              <a:buChar char="u"/>
            </a:pPr>
            <a:endParaRPr lang="zh-CN" altLang="en-US">
              <a:sym typeface="+mn-ea"/>
            </a:endParaRPr>
          </a:p>
          <a:p>
            <a:pPr marL="285750" indent="-285750">
              <a:buFont typeface="Wingdings" panose="05000000000000000000" charset="0"/>
              <a:buChar char="u"/>
            </a:pPr>
            <a:r>
              <a:rPr lang="zh-CN" altLang="en-US">
                <a:sym typeface="+mn-ea"/>
              </a:rPr>
              <a:t>改进优化</a:t>
            </a:r>
            <a:endParaRPr lang="zh-CN" altLang="en-US"/>
          </a:p>
          <a:p>
            <a:pPr marL="285750" indent="-285750">
              <a:buFont typeface="Wingdings" panose="05000000000000000000" charset="0"/>
              <a:buChar char="u"/>
            </a:pPr>
            <a:endParaRPr lang="zh-CN" altLang="en-US">
              <a:sym typeface="+mn-ea"/>
            </a:endParaRPr>
          </a:p>
          <a:p>
            <a:pPr marL="285750" indent="-285750">
              <a:buFont typeface="Wingdings" panose="05000000000000000000" charset="0"/>
              <a:buChar char="u"/>
            </a:pPr>
            <a:r>
              <a:rPr lang="zh-CN" altLang="en-US"/>
              <a:t>成长收获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cxnSp>
        <p:nvCxnSpPr>
          <p:cNvPr id="7" name="直接连接符 6"/>
          <p:cNvCxnSpPr/>
          <p:nvPr/>
        </p:nvCxnSpPr>
        <p:spPr>
          <a:xfrm>
            <a:off x="152400" y="702261"/>
            <a:ext cx="88392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448310" y="768350"/>
            <a:ext cx="3310255" cy="3048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 b="1">
                <a:latin typeface="Times New Roman" panose="02020603050405020304" charset="0"/>
              </a:rPr>
              <a:t>VoVNet-VoVNetV3</a:t>
            </a:r>
            <a:r>
              <a:rPr lang="zh-CN" altLang="en-US" sz="1400" b="1">
                <a:latin typeface="Times New Roman" panose="02020603050405020304" charset="0"/>
              </a:rPr>
              <a:t>（</a:t>
            </a:r>
            <a:r>
              <a:rPr lang="en-US" altLang="zh-CN" sz="1400" b="1">
                <a:latin typeface="Times New Roman" panose="02020603050405020304" charset="0"/>
              </a:rPr>
              <a:t>COCO</a:t>
            </a:r>
            <a:r>
              <a:rPr lang="zh-CN" altLang="en-US" sz="1400" b="1">
                <a:latin typeface="Times New Roman" panose="02020603050405020304" charset="0"/>
              </a:rPr>
              <a:t>）</a:t>
            </a:r>
            <a:endParaRPr lang="zh-CN" altLang="en-US" sz="1400" b="1">
              <a:latin typeface="Times New Roman" panose="02020603050405020304" charset="0"/>
            </a:endParaRPr>
          </a:p>
        </p:txBody>
      </p:sp>
      <p:pic>
        <p:nvPicPr>
          <p:cNvPr id="2" name="图片 7"/>
          <p:cNvPicPr>
            <a:picLocks noChangeAspect="1"/>
          </p:cNvPicPr>
          <p:nvPr/>
        </p:nvPicPr>
        <p:blipFill>
          <a:blip r:embed="rId1">
            <a:lum bright="6000"/>
          </a:blip>
          <a:stretch>
            <a:fillRect/>
          </a:stretch>
        </p:blipFill>
        <p:spPr>
          <a:xfrm>
            <a:off x="445770" y="1539240"/>
            <a:ext cx="5007610" cy="70294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lum bright="6000"/>
          </a:blip>
          <a:stretch>
            <a:fillRect/>
          </a:stretch>
        </p:blipFill>
        <p:spPr>
          <a:xfrm>
            <a:off x="445770" y="2887980"/>
            <a:ext cx="5054600" cy="45212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lum bright="6000"/>
          </a:blip>
          <a:stretch>
            <a:fillRect/>
          </a:stretch>
        </p:blipFill>
        <p:spPr>
          <a:xfrm>
            <a:off x="451485" y="2285365"/>
            <a:ext cx="5001260" cy="57277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cxnSp>
        <p:nvCxnSpPr>
          <p:cNvPr id="7" name="直接连接符 6"/>
          <p:cNvCxnSpPr/>
          <p:nvPr/>
        </p:nvCxnSpPr>
        <p:spPr>
          <a:xfrm>
            <a:off x="152400" y="702261"/>
            <a:ext cx="88392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03860" y="2809875"/>
            <a:ext cx="3700145" cy="17246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2400" y="1242060"/>
            <a:ext cx="3466465" cy="1567815"/>
          </a:xfrm>
          <a:prstGeom prst="rect">
            <a:avLst/>
          </a:prstGeom>
        </p:spPr>
      </p:pic>
      <p:pic>
        <p:nvPicPr>
          <p:cNvPr id="8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1210" y="1170305"/>
            <a:ext cx="4391025" cy="75819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1210" y="1992630"/>
            <a:ext cx="4391025" cy="63627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975985" y="2860675"/>
            <a:ext cx="3305175" cy="2181860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4523105" y="2688590"/>
            <a:ext cx="4554855" cy="2743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>
                <a:latin typeface="Times New Roman" panose="02020603050405020304" charset="0"/>
              </a:rPr>
              <a:t>Total params:</a:t>
            </a:r>
            <a:r>
              <a:rPr lang="en-US" altLang="zh-CN" sz="1200">
                <a:latin typeface="Times New Roman" panose="02020603050405020304" charset="0"/>
              </a:rPr>
              <a:t>2.6M     </a:t>
            </a:r>
            <a:r>
              <a:rPr lang="en-US" altLang="zh-CN" sz="1200" b="1">
                <a:latin typeface="Times New Roman" panose="02020603050405020304" charset="0"/>
              </a:rPr>
              <a:t>Model size: </a:t>
            </a:r>
            <a:r>
              <a:rPr lang="en-US" altLang="zh-CN" sz="1200">
                <a:latin typeface="Times New Roman" panose="02020603050405020304" charset="0"/>
              </a:rPr>
              <a:t>10.19MB    </a:t>
            </a:r>
            <a:r>
              <a:rPr lang="en-US" altLang="zh-CN" sz="1200" b="1">
                <a:latin typeface="Times New Roman" panose="02020603050405020304" charset="0"/>
              </a:rPr>
              <a:t>Train model: </a:t>
            </a:r>
            <a:r>
              <a:rPr lang="en-US" altLang="zh-CN" sz="1200">
                <a:latin typeface="Times New Roman" panose="02020603050405020304" charset="0"/>
              </a:rPr>
              <a:t>96M</a:t>
            </a:r>
            <a:endParaRPr lang="en-US" altLang="zh-CN" sz="1200">
              <a:latin typeface="Times New Roman" panose="02020603050405020304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448310" y="848360"/>
            <a:ext cx="4909185" cy="3048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 b="1">
                <a:latin typeface="Times New Roman" panose="02020603050405020304" charset="0"/>
              </a:rPr>
              <a:t>GhostNet (Kai Han,Noah’s Ark Lab,Peking University)</a:t>
            </a:r>
            <a:endParaRPr lang="en-US" altLang="zh-CN" sz="1400" b="1">
              <a:latin typeface="Times New Roman" panose="0202060305040502030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4044950" y="3265805"/>
            <a:ext cx="2125980" cy="8229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>
                <a:sym typeface="+mn-ea"/>
              </a:rPr>
              <a:t>目的：减少参数量计算量。</a:t>
            </a:r>
            <a:endParaRPr lang="zh-CN" altLang="en-US" sz="1200">
              <a:sym typeface="+mn-ea"/>
            </a:endParaRPr>
          </a:p>
          <a:p>
            <a:endParaRPr lang="zh-CN" altLang="en-US" sz="1200">
              <a:sym typeface="+mn-ea"/>
            </a:endParaRPr>
          </a:p>
          <a:p>
            <a:r>
              <a:rPr lang="zh-CN" altLang="en-US" sz="1200">
                <a:sym typeface="+mn-ea"/>
              </a:rPr>
              <a:t>方法：通过廉价操作生成更多的特征图（线性变换</a:t>
            </a:r>
            <a:r>
              <a:rPr lang="zh-CN" altLang="en-US" sz="1200">
                <a:sym typeface="+mn-ea"/>
              </a:rPr>
              <a:t>）。</a:t>
            </a:r>
            <a:endParaRPr lang="zh-CN" altLang="en-US" sz="12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cxnSp>
        <p:nvCxnSpPr>
          <p:cNvPr id="7" name="直接连接符 6"/>
          <p:cNvCxnSpPr/>
          <p:nvPr/>
        </p:nvCxnSpPr>
        <p:spPr>
          <a:xfrm>
            <a:off x="152400" y="702261"/>
            <a:ext cx="88392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4726940" y="2647950"/>
            <a:ext cx="4343400" cy="2743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>
                <a:latin typeface="Times New Roman" panose="02020603050405020304" charset="0"/>
              </a:rPr>
              <a:t>Total params:</a:t>
            </a:r>
            <a:r>
              <a:rPr lang="en-US" altLang="zh-CN" sz="1200">
                <a:latin typeface="Times New Roman" panose="02020603050405020304" charset="0"/>
              </a:rPr>
              <a:t>1.8M   </a:t>
            </a:r>
            <a:r>
              <a:rPr lang="en-US" altLang="zh-CN" sz="1200" b="1">
                <a:latin typeface="Times New Roman" panose="02020603050405020304" charset="0"/>
              </a:rPr>
              <a:t>Model size: </a:t>
            </a:r>
            <a:r>
              <a:rPr lang="en-US" altLang="zh-CN" sz="1200">
                <a:latin typeface="Times New Roman" panose="02020603050405020304" charset="0"/>
              </a:rPr>
              <a:t>6.91MB  </a:t>
            </a:r>
            <a:r>
              <a:rPr lang="en-US" altLang="zh-CN" sz="1200" b="1">
                <a:latin typeface="Times New Roman" panose="02020603050405020304" charset="0"/>
              </a:rPr>
              <a:t>Train model: </a:t>
            </a:r>
            <a:r>
              <a:rPr lang="en-US" altLang="zh-CN" sz="1200">
                <a:latin typeface="Times New Roman" panose="02020603050405020304" charset="0"/>
              </a:rPr>
              <a:t>90M</a:t>
            </a:r>
            <a:endParaRPr lang="en-US" altLang="zh-CN" sz="1200">
              <a:latin typeface="Times New Roman" panose="02020603050405020304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448310" y="848360"/>
            <a:ext cx="3021330" cy="3048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 b="1">
                <a:latin typeface="Times New Roman" panose="02020603050405020304" charset="0"/>
              </a:rPr>
              <a:t>改进后：</a:t>
            </a:r>
            <a:r>
              <a:rPr lang="en-US" altLang="zh-CN" sz="1400" b="1">
                <a:latin typeface="Times New Roman" panose="02020603050405020304" charset="0"/>
              </a:rPr>
              <a:t>MobileNetv2+ECANet</a:t>
            </a:r>
            <a:endParaRPr lang="zh-CN" altLang="en-US" sz="1400" b="1">
              <a:latin typeface="Times New Roman" panose="02020603050405020304" charset="0"/>
            </a:endParaRPr>
          </a:p>
        </p:txBody>
      </p:sp>
      <p:pic>
        <p:nvPicPr>
          <p:cNvPr id="2" name="图片 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06950" y="1153160"/>
            <a:ext cx="4184650" cy="77279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" name="图片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6950" y="1926590"/>
            <a:ext cx="4183380" cy="641985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52" name="组合 51"/>
          <p:cNvGrpSpPr/>
          <p:nvPr/>
        </p:nvGrpSpPr>
        <p:grpSpPr>
          <a:xfrm>
            <a:off x="448310" y="1271905"/>
            <a:ext cx="1563370" cy="3665220"/>
            <a:chOff x="706" y="2003"/>
            <a:chExt cx="2462" cy="5772"/>
          </a:xfrm>
        </p:grpSpPr>
        <p:cxnSp>
          <p:nvCxnSpPr>
            <p:cNvPr id="21" name="直接箭头连接符 20"/>
            <p:cNvCxnSpPr/>
            <p:nvPr/>
          </p:nvCxnSpPr>
          <p:spPr>
            <a:xfrm>
              <a:off x="2209" y="2003"/>
              <a:ext cx="0" cy="60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8" name="组合 37"/>
            <p:cNvGrpSpPr/>
            <p:nvPr/>
          </p:nvGrpSpPr>
          <p:grpSpPr>
            <a:xfrm>
              <a:off x="706" y="2247"/>
              <a:ext cx="2462" cy="5528"/>
              <a:chOff x="706" y="2247"/>
              <a:chExt cx="2462" cy="5528"/>
            </a:xfrm>
          </p:grpSpPr>
          <p:grpSp>
            <p:nvGrpSpPr>
              <p:cNvPr id="27" name="组合 26"/>
              <p:cNvGrpSpPr/>
              <p:nvPr/>
            </p:nvGrpSpPr>
            <p:grpSpPr>
              <a:xfrm>
                <a:off x="706" y="2247"/>
                <a:ext cx="2463" cy="5528"/>
                <a:chOff x="706" y="2247"/>
                <a:chExt cx="2463" cy="55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1247" y="2611"/>
                  <a:ext cx="1923" cy="601"/>
                </a:xfrm>
                <a:prstGeom prst="rect">
                  <a:avLst/>
                </a:prstGeom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/>
                <a:p>
                  <a:r>
                    <a:rPr lang="en-US" altLang="zh-CN"/>
                    <a:t>1x1 Conv</a:t>
                  </a:r>
                  <a:endParaRPr lang="en-US" altLang="zh-CN"/>
                </a:p>
              </p:txBody>
            </p:sp>
            <p:sp>
              <p:nvSpPr>
                <p:cNvPr id="10" name="矩形 9"/>
                <p:cNvSpPr/>
                <p:nvPr/>
              </p:nvSpPr>
              <p:spPr>
                <a:xfrm>
                  <a:off x="1247" y="3820"/>
                  <a:ext cx="1923" cy="601"/>
                </a:xfrm>
                <a:prstGeom prst="rect">
                  <a:avLst/>
                </a:prstGeom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/>
                <a:p>
                  <a:r>
                    <a:rPr lang="en-US" altLang="zh-CN"/>
                    <a:t>3x3 DW</a:t>
                  </a:r>
                  <a:endParaRPr lang="en-US" altLang="zh-CN"/>
                </a:p>
              </p:txBody>
            </p:sp>
            <p:sp>
              <p:nvSpPr>
                <p:cNvPr id="11" name="矩形 10"/>
                <p:cNvSpPr/>
                <p:nvPr/>
              </p:nvSpPr>
              <p:spPr>
                <a:xfrm>
                  <a:off x="1247" y="5095"/>
                  <a:ext cx="1923" cy="601"/>
                </a:xfrm>
                <a:prstGeom prst="rect">
                  <a:avLst/>
                </a:prstGeom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/>
                <a:p>
                  <a:r>
                    <a:rPr lang="en-US" altLang="zh-CN"/>
                    <a:t>1x1 Conv</a:t>
                  </a:r>
                  <a:endParaRPr lang="en-US" altLang="zh-CN"/>
                </a:p>
              </p:txBody>
            </p:sp>
            <p:sp>
              <p:nvSpPr>
                <p:cNvPr id="13" name="矩形 12"/>
                <p:cNvSpPr/>
                <p:nvPr/>
              </p:nvSpPr>
              <p:spPr>
                <a:xfrm>
                  <a:off x="1247" y="6366"/>
                  <a:ext cx="1923" cy="601"/>
                </a:xfrm>
                <a:prstGeom prst="rect">
                  <a:avLst/>
                </a:prstGeom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/>
                <a:p>
                  <a:r>
                    <a:rPr lang="en-US" altLang="zh-CN"/>
                    <a:t>ECA-Net</a:t>
                  </a:r>
                  <a:endParaRPr lang="en-US" altLang="zh-CN"/>
                </a:p>
              </p:txBody>
            </p:sp>
            <p:cxnSp>
              <p:nvCxnSpPr>
                <p:cNvPr id="16" name="直接箭头连接符 15"/>
                <p:cNvCxnSpPr>
                  <a:stCxn id="9" idx="2"/>
                  <a:endCxn id="10" idx="0"/>
                </p:cNvCxnSpPr>
                <p:nvPr/>
              </p:nvCxnSpPr>
              <p:spPr>
                <a:xfrm>
                  <a:off x="2209" y="3212"/>
                  <a:ext cx="0" cy="608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直接箭头连接符 18"/>
                <p:cNvCxnSpPr/>
                <p:nvPr/>
              </p:nvCxnSpPr>
              <p:spPr>
                <a:xfrm>
                  <a:off x="2208" y="4487"/>
                  <a:ext cx="0" cy="608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直接箭头连接符 19"/>
                <p:cNvCxnSpPr/>
                <p:nvPr/>
              </p:nvCxnSpPr>
              <p:spPr>
                <a:xfrm>
                  <a:off x="2209" y="5758"/>
                  <a:ext cx="0" cy="608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直接连接符 22"/>
                <p:cNvCxnSpPr/>
                <p:nvPr/>
              </p:nvCxnSpPr>
              <p:spPr>
                <a:xfrm>
                  <a:off x="706" y="2247"/>
                  <a:ext cx="0" cy="520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直接箭头连接符 23"/>
                <p:cNvCxnSpPr/>
                <p:nvPr/>
              </p:nvCxnSpPr>
              <p:spPr>
                <a:xfrm>
                  <a:off x="2208" y="7047"/>
                  <a:ext cx="0" cy="729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5" name="直接箭头连接符 24"/>
              <p:cNvCxnSpPr/>
              <p:nvPr/>
            </p:nvCxnSpPr>
            <p:spPr>
              <a:xfrm>
                <a:off x="706" y="7456"/>
                <a:ext cx="1502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接箭头连接符 25"/>
              <p:cNvCxnSpPr/>
              <p:nvPr/>
            </p:nvCxnSpPr>
            <p:spPr>
              <a:xfrm>
                <a:off x="706" y="2247"/>
                <a:ext cx="1503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6" name="组合 75"/>
          <p:cNvGrpSpPr/>
          <p:nvPr/>
        </p:nvGrpSpPr>
        <p:grpSpPr>
          <a:xfrm>
            <a:off x="2164080" y="1272540"/>
            <a:ext cx="1912620" cy="3568065"/>
            <a:chOff x="3408" y="2004"/>
            <a:chExt cx="3012" cy="5619"/>
          </a:xfrm>
        </p:grpSpPr>
        <p:grpSp>
          <p:nvGrpSpPr>
            <p:cNvPr id="53" name="组合 52"/>
            <p:cNvGrpSpPr/>
            <p:nvPr/>
          </p:nvGrpSpPr>
          <p:grpSpPr>
            <a:xfrm>
              <a:off x="3408" y="2004"/>
              <a:ext cx="3012" cy="5453"/>
              <a:chOff x="706" y="2003"/>
              <a:chExt cx="3012" cy="5453"/>
            </a:xfrm>
          </p:grpSpPr>
          <p:cxnSp>
            <p:nvCxnSpPr>
              <p:cNvPr id="54" name="直接箭头连接符 53"/>
              <p:cNvCxnSpPr/>
              <p:nvPr/>
            </p:nvCxnSpPr>
            <p:spPr>
              <a:xfrm>
                <a:off x="2654" y="2003"/>
                <a:ext cx="0" cy="608"/>
              </a:xfrm>
              <a:prstGeom prst="straightConnector1">
                <a:avLst/>
              </a:prstGeom>
              <a:ln>
                <a:tailEnd type="arrow" w="med" len="med"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</p:cxnSp>
          <p:grpSp>
            <p:nvGrpSpPr>
              <p:cNvPr id="55" name="组合 54"/>
              <p:cNvGrpSpPr/>
              <p:nvPr/>
            </p:nvGrpSpPr>
            <p:grpSpPr>
              <a:xfrm>
                <a:off x="706" y="2245"/>
                <a:ext cx="3012" cy="5211"/>
                <a:chOff x="706" y="2245"/>
                <a:chExt cx="3012" cy="5211"/>
              </a:xfrm>
            </p:grpSpPr>
            <p:grpSp>
              <p:nvGrpSpPr>
                <p:cNvPr id="56" name="组合 55"/>
                <p:cNvGrpSpPr/>
                <p:nvPr/>
              </p:nvGrpSpPr>
              <p:grpSpPr>
                <a:xfrm>
                  <a:off x="706" y="2247"/>
                  <a:ext cx="3012" cy="5209"/>
                  <a:chOff x="706" y="2247"/>
                  <a:chExt cx="3012" cy="5209"/>
                </a:xfrm>
              </p:grpSpPr>
              <p:sp>
                <p:nvSpPr>
                  <p:cNvPr id="57" name="矩形 56"/>
                  <p:cNvSpPr/>
                  <p:nvPr/>
                </p:nvSpPr>
                <p:spPr>
                  <a:xfrm>
                    <a:off x="1795" y="2611"/>
                    <a:ext cx="1923" cy="601"/>
                  </a:xfrm>
                  <a:prstGeom prst="rect">
                    <a:avLst/>
                  </a:prstGeom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/>
                  <a:p>
                    <a:r>
                      <a:rPr lang="en-US" altLang="zh-CN"/>
                      <a:t>1x1 Conv</a:t>
                    </a:r>
                    <a:endParaRPr lang="en-US" altLang="zh-CN"/>
                  </a:p>
                </p:txBody>
              </p:sp>
              <p:sp>
                <p:nvSpPr>
                  <p:cNvPr id="58" name="矩形 57"/>
                  <p:cNvSpPr/>
                  <p:nvPr/>
                </p:nvSpPr>
                <p:spPr>
                  <a:xfrm>
                    <a:off x="1167" y="4170"/>
                    <a:ext cx="1580" cy="601"/>
                  </a:xfrm>
                  <a:prstGeom prst="rect">
                    <a:avLst/>
                  </a:prstGeom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/>
                  <a:p>
                    <a:r>
                      <a:rPr lang="en-US" altLang="zh-CN"/>
                      <a:t>3x3 DW</a:t>
                    </a:r>
                    <a:endParaRPr lang="en-US" altLang="zh-CN"/>
                  </a:p>
                </p:txBody>
              </p:sp>
              <p:sp>
                <p:nvSpPr>
                  <p:cNvPr id="59" name="矩形 58"/>
                  <p:cNvSpPr/>
                  <p:nvPr/>
                </p:nvSpPr>
                <p:spPr>
                  <a:xfrm>
                    <a:off x="1795" y="5578"/>
                    <a:ext cx="1922" cy="601"/>
                  </a:xfrm>
                  <a:prstGeom prst="rect">
                    <a:avLst/>
                  </a:prstGeom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/>
                  <a:p>
                    <a:r>
                      <a:rPr lang="en-US" altLang="zh-CN"/>
                      <a:t>1x1 Conv</a:t>
                    </a:r>
                    <a:endParaRPr lang="en-US" altLang="zh-CN"/>
                  </a:p>
                </p:txBody>
              </p:sp>
              <p:cxnSp>
                <p:nvCxnSpPr>
                  <p:cNvPr id="64" name="直接连接符 63"/>
                  <p:cNvCxnSpPr/>
                  <p:nvPr/>
                </p:nvCxnSpPr>
                <p:spPr>
                  <a:xfrm>
                    <a:off x="706" y="2247"/>
                    <a:ext cx="0" cy="5209"/>
                  </a:xfrm>
                  <a:prstGeom prst="line">
                    <a:avLst/>
                  </a:prstGeom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</p:cxnSp>
            </p:grpSp>
            <p:cxnSp>
              <p:nvCxnSpPr>
                <p:cNvPr id="67" name="直接箭头连接符 66"/>
                <p:cNvCxnSpPr/>
                <p:nvPr/>
              </p:nvCxnSpPr>
              <p:spPr>
                <a:xfrm flipV="1">
                  <a:off x="706" y="2245"/>
                  <a:ext cx="1948" cy="1"/>
                </a:xfrm>
                <a:prstGeom prst="straightConnector1">
                  <a:avLst/>
                </a:prstGeom>
                <a:ln>
                  <a:tailEnd type="arrow" w="med" len="med"/>
                </a:ln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</p:cxnSp>
          </p:grpSp>
        </p:grpSp>
        <p:cxnSp>
          <p:nvCxnSpPr>
            <p:cNvPr id="68" name="直接箭头连接符 67"/>
            <p:cNvCxnSpPr/>
            <p:nvPr/>
          </p:nvCxnSpPr>
          <p:spPr>
            <a:xfrm>
              <a:off x="4731" y="3208"/>
              <a:ext cx="0" cy="962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</p:cxnSp>
        <p:cxnSp>
          <p:nvCxnSpPr>
            <p:cNvPr id="69" name="直接箭头连接符 68"/>
            <p:cNvCxnSpPr/>
            <p:nvPr/>
          </p:nvCxnSpPr>
          <p:spPr>
            <a:xfrm>
              <a:off x="6240" y="3208"/>
              <a:ext cx="0" cy="962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</p:cxnSp>
        <p:cxnSp>
          <p:nvCxnSpPr>
            <p:cNvPr id="70" name="直接箭头连接符 69"/>
            <p:cNvCxnSpPr/>
            <p:nvPr/>
          </p:nvCxnSpPr>
          <p:spPr>
            <a:xfrm flipH="1">
              <a:off x="4731" y="4771"/>
              <a:ext cx="1" cy="808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</p:cxnSp>
        <p:cxnSp>
          <p:nvCxnSpPr>
            <p:cNvPr id="71" name="直接箭头连接符 70"/>
            <p:cNvCxnSpPr/>
            <p:nvPr/>
          </p:nvCxnSpPr>
          <p:spPr>
            <a:xfrm>
              <a:off x="6149" y="4771"/>
              <a:ext cx="0" cy="808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</p:cxnSp>
        <p:cxnSp>
          <p:nvCxnSpPr>
            <p:cNvPr id="72" name="直接箭头连接符 71"/>
            <p:cNvCxnSpPr/>
            <p:nvPr/>
          </p:nvCxnSpPr>
          <p:spPr>
            <a:xfrm>
              <a:off x="5454" y="6180"/>
              <a:ext cx="10" cy="1443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</p:cxnSp>
        <p:cxnSp>
          <p:nvCxnSpPr>
            <p:cNvPr id="73" name="直接箭头连接符 72"/>
            <p:cNvCxnSpPr/>
            <p:nvPr/>
          </p:nvCxnSpPr>
          <p:spPr>
            <a:xfrm>
              <a:off x="3409" y="7412"/>
              <a:ext cx="1947" cy="0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</p:cxnSp>
      </p:grpSp>
      <p:sp>
        <p:nvSpPr>
          <p:cNvPr id="77" name="矩形 76"/>
          <p:cNvSpPr/>
          <p:nvPr/>
        </p:nvSpPr>
        <p:spPr>
          <a:xfrm>
            <a:off x="3587115" y="2647950"/>
            <a:ext cx="1111250" cy="38163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/>
          <a:p>
            <a:r>
              <a:rPr lang="en-US" altLang="zh-CN"/>
              <a:t>ECA-Net</a:t>
            </a:r>
            <a:endParaRPr lang="en-US" altLang="zh-CN"/>
          </a:p>
        </p:txBody>
      </p:sp>
      <p:sp>
        <p:nvSpPr>
          <p:cNvPr id="78" name="矩形 77"/>
          <p:cNvSpPr/>
          <p:nvPr/>
        </p:nvSpPr>
        <p:spPr>
          <a:xfrm>
            <a:off x="2910205" y="4191635"/>
            <a:ext cx="1111250" cy="38163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/>
          <a:p>
            <a:r>
              <a:rPr lang="en-US" altLang="zh-CN"/>
              <a:t>ECA-Net</a:t>
            </a:r>
            <a:endParaRPr lang="en-US" altLang="zh-CN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cxnSp>
        <p:nvCxnSpPr>
          <p:cNvPr id="7" name="直接连接符 6"/>
          <p:cNvCxnSpPr/>
          <p:nvPr/>
        </p:nvCxnSpPr>
        <p:spPr>
          <a:xfrm>
            <a:off x="152400" y="702261"/>
            <a:ext cx="88392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4463415" y="2926080"/>
            <a:ext cx="4314825" cy="2743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>
                <a:latin typeface="Times New Roman" panose="02020603050405020304" charset="0"/>
              </a:rPr>
              <a:t>Total params:</a:t>
            </a:r>
            <a:r>
              <a:rPr lang="en-US" altLang="zh-CN" sz="1200">
                <a:latin typeface="Times New Roman" panose="02020603050405020304" charset="0"/>
              </a:rPr>
              <a:t>2.46M    </a:t>
            </a:r>
            <a:r>
              <a:rPr lang="en-US" altLang="zh-CN" sz="1200" b="1">
                <a:latin typeface="Times New Roman" panose="02020603050405020304" charset="0"/>
              </a:rPr>
              <a:t>Model size:</a:t>
            </a:r>
            <a:r>
              <a:rPr lang="en-US" altLang="zh-CN" sz="1200">
                <a:latin typeface="Times New Roman" panose="02020603050405020304" charset="0"/>
              </a:rPr>
              <a:t>9.42MB   </a:t>
            </a:r>
            <a:r>
              <a:rPr lang="en-US" altLang="zh-CN" sz="1200" b="1">
                <a:latin typeface="Times New Roman" panose="02020603050405020304" charset="0"/>
              </a:rPr>
              <a:t>Train model:</a:t>
            </a:r>
            <a:r>
              <a:rPr lang="en-US" altLang="zh-CN" sz="1200">
                <a:latin typeface="Times New Roman" panose="02020603050405020304" charset="0"/>
              </a:rPr>
              <a:t>89M</a:t>
            </a:r>
            <a:endParaRPr lang="en-US" altLang="zh-CN" sz="1200">
              <a:latin typeface="Times New Roman" panose="02020603050405020304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448310" y="848360"/>
            <a:ext cx="6590665" cy="3048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 b="1">
                <a:latin typeface="Times New Roman" panose="02020603050405020304" charset="0"/>
              </a:rPr>
              <a:t>MobileNext (Daquan Zhou, National University of Singapore, 2020.07.07)</a:t>
            </a:r>
            <a:endParaRPr lang="zh-CN" altLang="en-US" sz="1400" b="1">
              <a:latin typeface="Times New Roman" panose="02020603050405020304" charset="0"/>
            </a:endParaRPr>
          </a:p>
        </p:txBody>
      </p:sp>
      <p:pic>
        <p:nvPicPr>
          <p:cNvPr id="6" name="图片 2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42155" y="1518285"/>
            <a:ext cx="4157345" cy="67437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" name="图片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2155" y="2316480"/>
            <a:ext cx="4157345" cy="51054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5655" y="3574415"/>
            <a:ext cx="4093845" cy="121602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310" y="1292225"/>
            <a:ext cx="3768090" cy="2094230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448310" y="3237230"/>
            <a:ext cx="4093845" cy="17373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>
                <a:latin typeface="Times New Roman" panose="02020603050405020304" charset="0"/>
              </a:rPr>
              <a:t>背景：</a:t>
            </a:r>
            <a:r>
              <a:rPr lang="en-US" altLang="zh-CN" sz="1200">
                <a:latin typeface="Times New Roman" panose="02020603050405020304" charset="0"/>
              </a:rPr>
              <a:t>MobileNetv2: Inverted Residual Block</a:t>
            </a:r>
            <a:endParaRPr lang="en-US" altLang="zh-CN" sz="1200">
              <a:latin typeface="Times New Roman" panose="02020603050405020304" charset="0"/>
            </a:endParaRPr>
          </a:p>
          <a:p>
            <a:endParaRPr lang="en-US" altLang="zh-CN" sz="1000">
              <a:latin typeface="Times New Roman" panose="02020603050405020304" charset="0"/>
            </a:endParaRPr>
          </a:p>
          <a:p>
            <a:r>
              <a:rPr lang="zh-CN" altLang="en-US" sz="1200">
                <a:latin typeface="Times New Roman" panose="02020603050405020304" charset="0"/>
              </a:rPr>
              <a:t>改进：</a:t>
            </a:r>
            <a:r>
              <a:rPr lang="en-US" altLang="zh-CN" sz="1200">
                <a:latin typeface="Times New Roman" panose="02020603050405020304" charset="0"/>
              </a:rPr>
              <a:t>1</a:t>
            </a:r>
            <a:r>
              <a:rPr lang="zh-CN" altLang="en-US" sz="1200">
                <a:latin typeface="Times New Roman" panose="02020603050405020304" charset="0"/>
              </a:rPr>
              <a:t>、更宽的网络有利于缓解梯度混淆问题并有助于提升模型性能；</a:t>
            </a:r>
            <a:r>
              <a:rPr lang="en-US" altLang="zh-CN" sz="1200">
                <a:latin typeface="Times New Roman" panose="02020603050405020304" charset="0"/>
              </a:rPr>
              <a:t>2</a:t>
            </a:r>
            <a:r>
              <a:rPr lang="zh-CN" altLang="en-US" sz="1200">
                <a:latin typeface="Times New Roman" panose="02020603050405020304" charset="0"/>
              </a:rPr>
              <a:t>、使用更多的深度可分离卷积降低参数量；</a:t>
            </a:r>
            <a:endParaRPr lang="zh-CN" altLang="en-US" sz="1200">
              <a:latin typeface="Times New Roman" panose="02020603050405020304" charset="0"/>
            </a:endParaRPr>
          </a:p>
          <a:p>
            <a:endParaRPr lang="zh-CN" altLang="en-US" sz="1200">
              <a:latin typeface="Times New Roman" panose="02020603050405020304" charset="0"/>
            </a:endParaRPr>
          </a:p>
          <a:p>
            <a:r>
              <a:rPr lang="zh-CN" altLang="en-US" sz="1200" b="1">
                <a:latin typeface="Times New Roman" panose="02020603050405020304" charset="0"/>
              </a:rPr>
              <a:t>我认为的缺点：</a:t>
            </a:r>
            <a:r>
              <a:rPr lang="en-US" altLang="zh-CN" sz="1200" b="1">
                <a:latin typeface="Times New Roman" panose="02020603050405020304" charset="0"/>
              </a:rPr>
              <a:t>1</a:t>
            </a:r>
            <a:r>
              <a:rPr lang="zh-CN" altLang="en-US" sz="1200" b="1">
                <a:latin typeface="Times New Roman" panose="02020603050405020304" charset="0"/>
              </a:rPr>
              <a:t>、模块之间的两个</a:t>
            </a:r>
            <a:r>
              <a:rPr lang="en-US" altLang="zh-CN" sz="1200" b="1">
                <a:latin typeface="Times New Roman" panose="02020603050405020304" charset="0"/>
              </a:rPr>
              <a:t>DW</a:t>
            </a:r>
            <a:r>
              <a:rPr lang="zh-CN" altLang="en-US" sz="1200" b="1">
                <a:latin typeface="Times New Roman" panose="02020603050405020304" charset="0"/>
              </a:rPr>
              <a:t>会导致通道信息缺乏交互，降低了卷积的效率；</a:t>
            </a:r>
            <a:r>
              <a:rPr lang="en-US" altLang="zh-CN" sz="1200" b="1">
                <a:latin typeface="Times New Roman" panose="02020603050405020304" charset="0"/>
              </a:rPr>
              <a:t>2</a:t>
            </a:r>
            <a:r>
              <a:rPr lang="zh-CN" altLang="en-US" sz="1200" b="1">
                <a:latin typeface="Times New Roman" panose="02020603050405020304" charset="0"/>
              </a:rPr>
              <a:t>、中间的两个</a:t>
            </a:r>
            <a:r>
              <a:rPr lang="en-US" altLang="zh-CN" sz="1200" b="1">
                <a:latin typeface="Times New Roman" panose="02020603050405020304" charset="0"/>
              </a:rPr>
              <a:t>1*1</a:t>
            </a:r>
            <a:r>
              <a:rPr lang="zh-CN" altLang="en-US" sz="1200" b="1">
                <a:latin typeface="Times New Roman" panose="02020603050405020304" charset="0"/>
              </a:rPr>
              <a:t>卷积先压缩后扩张已经证明会有信息丢失。</a:t>
            </a:r>
            <a:endParaRPr lang="zh-CN" altLang="en-US" sz="1200" b="1">
              <a:latin typeface="Times New Roman" panose="02020603050405020304" charset="0"/>
            </a:endParaRPr>
          </a:p>
          <a:p>
            <a:endParaRPr lang="en-US" altLang="zh-CN" sz="1400">
              <a:latin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cxnSp>
        <p:nvCxnSpPr>
          <p:cNvPr id="7" name="直接连接符 6"/>
          <p:cNvCxnSpPr/>
          <p:nvPr/>
        </p:nvCxnSpPr>
        <p:spPr>
          <a:xfrm>
            <a:off x="152400" y="702261"/>
            <a:ext cx="88392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4462145" y="2744470"/>
            <a:ext cx="4609465" cy="2743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>
                <a:latin typeface="Times New Roman" panose="02020603050405020304" charset="0"/>
              </a:rPr>
              <a:t>Total params:</a:t>
            </a:r>
            <a:r>
              <a:rPr lang="en-US" altLang="zh-CN" sz="1200">
                <a:latin typeface="Times New Roman" panose="02020603050405020304" charset="0"/>
              </a:rPr>
              <a:t>2.47M        </a:t>
            </a:r>
            <a:r>
              <a:rPr lang="en-US" altLang="zh-CN" sz="1200" b="1">
                <a:latin typeface="Times New Roman" panose="02020603050405020304" charset="0"/>
              </a:rPr>
              <a:t>Model size:</a:t>
            </a:r>
            <a:r>
              <a:rPr lang="en-US" altLang="zh-CN" sz="1200">
                <a:latin typeface="Times New Roman" panose="02020603050405020304" charset="0"/>
              </a:rPr>
              <a:t>9.42MB          </a:t>
            </a:r>
            <a:r>
              <a:rPr lang="en-US" altLang="zh-CN" sz="1200" b="1">
                <a:latin typeface="Times New Roman" panose="02020603050405020304" charset="0"/>
              </a:rPr>
              <a:t>Train model:</a:t>
            </a:r>
            <a:r>
              <a:rPr lang="en-US" altLang="zh-CN" sz="1200">
                <a:latin typeface="Times New Roman" panose="02020603050405020304" charset="0"/>
              </a:rPr>
              <a:t>96M</a:t>
            </a:r>
            <a:endParaRPr lang="en-US" altLang="zh-CN" sz="1200">
              <a:latin typeface="Times New Roman" panose="02020603050405020304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448310" y="831215"/>
            <a:ext cx="2795270" cy="3048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 b="1">
                <a:latin typeface="Times New Roman" panose="02020603050405020304" charset="0"/>
              </a:rPr>
              <a:t>改进后：</a:t>
            </a:r>
            <a:r>
              <a:rPr lang="en-US" altLang="zh-CN" sz="1400" b="1">
                <a:latin typeface="Times New Roman" panose="02020603050405020304" charset="0"/>
              </a:rPr>
              <a:t>MobileNextV2</a:t>
            </a:r>
            <a:endParaRPr lang="zh-CN" altLang="en-US" sz="1400" b="1">
              <a:latin typeface="Times New Roman" panose="02020603050405020304" charset="0"/>
            </a:endParaRPr>
          </a:p>
        </p:txBody>
      </p:sp>
      <p:pic>
        <p:nvPicPr>
          <p:cNvPr id="2" name="图片 2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39615" y="1216660"/>
            <a:ext cx="4534535" cy="8159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8" name="图片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9615" y="2032635"/>
            <a:ext cx="4534535" cy="64071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2" name="文本框 11"/>
          <p:cNvSpPr txBox="1"/>
          <p:nvPr/>
        </p:nvSpPr>
        <p:spPr>
          <a:xfrm>
            <a:off x="4484370" y="4733925"/>
            <a:ext cx="4105275" cy="3048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/>
              <a:t>下个目标：探索此网络结构的衍生结构</a:t>
            </a:r>
            <a:endParaRPr lang="zh-CN" altLang="en-US" sz="1400"/>
          </a:p>
        </p:txBody>
      </p:sp>
      <p:grpSp>
        <p:nvGrpSpPr>
          <p:cNvPr id="14" name="组合 13"/>
          <p:cNvGrpSpPr/>
          <p:nvPr/>
        </p:nvGrpSpPr>
        <p:grpSpPr>
          <a:xfrm>
            <a:off x="2644140" y="1360805"/>
            <a:ext cx="1608455" cy="3510915"/>
            <a:chOff x="706" y="2003"/>
            <a:chExt cx="2462" cy="5772"/>
          </a:xfrm>
        </p:grpSpPr>
        <p:cxnSp>
          <p:nvCxnSpPr>
            <p:cNvPr id="15" name="直接箭头连接符 14"/>
            <p:cNvCxnSpPr/>
            <p:nvPr/>
          </p:nvCxnSpPr>
          <p:spPr>
            <a:xfrm>
              <a:off x="2209" y="2003"/>
              <a:ext cx="0" cy="60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 w="med" len="med"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</p:cxnSp>
        <p:grpSp>
          <p:nvGrpSpPr>
            <p:cNvPr id="22" name="组合 21"/>
            <p:cNvGrpSpPr/>
            <p:nvPr/>
          </p:nvGrpSpPr>
          <p:grpSpPr>
            <a:xfrm>
              <a:off x="706" y="2247"/>
              <a:ext cx="2462" cy="5528"/>
              <a:chOff x="706" y="2247"/>
              <a:chExt cx="2462" cy="5528"/>
            </a:xfrm>
          </p:grpSpPr>
          <p:grpSp>
            <p:nvGrpSpPr>
              <p:cNvPr id="29" name="组合 28"/>
              <p:cNvGrpSpPr/>
              <p:nvPr/>
            </p:nvGrpSpPr>
            <p:grpSpPr>
              <a:xfrm>
                <a:off x="706" y="2247"/>
                <a:ext cx="2463" cy="5528"/>
                <a:chOff x="706" y="2247"/>
                <a:chExt cx="2463" cy="5528"/>
              </a:xfrm>
            </p:grpSpPr>
            <p:sp>
              <p:nvSpPr>
                <p:cNvPr id="30" name="矩形 29"/>
                <p:cNvSpPr/>
                <p:nvPr/>
              </p:nvSpPr>
              <p:spPr>
                <a:xfrm>
                  <a:off x="1247" y="2611"/>
                  <a:ext cx="1923" cy="601"/>
                </a:xfrm>
                <a:prstGeom prst="rect">
                  <a:avLst/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/>
                <a:p>
                  <a:r>
                    <a:rPr lang="en-US" altLang="zh-CN"/>
                    <a:t>3x3 </a:t>
                  </a:r>
                  <a:r>
                    <a:rPr lang="en-US" altLang="zh-CN">
                      <a:sym typeface="+mn-ea"/>
                    </a:rPr>
                    <a:t>DW</a:t>
                  </a:r>
                  <a:endParaRPr lang="en-US" altLang="zh-CN"/>
                </a:p>
              </p:txBody>
            </p:sp>
            <p:sp>
              <p:nvSpPr>
                <p:cNvPr id="31" name="矩形 30"/>
                <p:cNvSpPr/>
                <p:nvPr/>
              </p:nvSpPr>
              <p:spPr>
                <a:xfrm>
                  <a:off x="1247" y="3820"/>
                  <a:ext cx="1923" cy="601"/>
                </a:xfrm>
                <a:prstGeom prst="rect">
                  <a:avLst/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/>
                <a:p>
                  <a:r>
                    <a:rPr lang="en-US" altLang="zh-CN"/>
                    <a:t>1x1 </a:t>
                  </a:r>
                  <a:r>
                    <a:rPr lang="en-US" altLang="zh-CN">
                      <a:sym typeface="+mn-ea"/>
                    </a:rPr>
                    <a:t>Conv</a:t>
                  </a:r>
                  <a:endParaRPr lang="en-US" altLang="zh-CN"/>
                </a:p>
              </p:txBody>
            </p:sp>
            <p:sp>
              <p:nvSpPr>
                <p:cNvPr id="32" name="矩形 31"/>
                <p:cNvSpPr/>
                <p:nvPr/>
              </p:nvSpPr>
              <p:spPr>
                <a:xfrm>
                  <a:off x="1247" y="5095"/>
                  <a:ext cx="1923" cy="601"/>
                </a:xfrm>
                <a:prstGeom prst="rect">
                  <a:avLst/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/>
                <a:p>
                  <a:r>
                    <a:rPr lang="en-US" altLang="zh-CN"/>
                    <a:t>3x3 </a:t>
                  </a:r>
                  <a:r>
                    <a:rPr lang="en-US" altLang="zh-CN">
                      <a:sym typeface="+mn-ea"/>
                    </a:rPr>
                    <a:t>DW</a:t>
                  </a:r>
                  <a:r>
                    <a:rPr lang="en-US" altLang="zh-CN"/>
                    <a:t> </a:t>
                  </a:r>
                  <a:endParaRPr lang="en-US" altLang="zh-CN"/>
                </a:p>
              </p:txBody>
            </p:sp>
            <p:sp>
              <p:nvSpPr>
                <p:cNvPr id="33" name="矩形 32"/>
                <p:cNvSpPr/>
                <p:nvPr/>
              </p:nvSpPr>
              <p:spPr>
                <a:xfrm>
                  <a:off x="1247" y="6366"/>
                  <a:ext cx="1923" cy="601"/>
                </a:xfrm>
                <a:prstGeom prst="rect">
                  <a:avLst/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/>
                <a:p>
                  <a:r>
                    <a:rPr lang="en-US" altLang="zh-CN"/>
                    <a:t>ECA-Net</a:t>
                  </a:r>
                  <a:endParaRPr lang="en-US" altLang="zh-CN"/>
                </a:p>
              </p:txBody>
            </p:sp>
            <p:cxnSp>
              <p:nvCxnSpPr>
                <p:cNvPr id="34" name="直接箭头连接符 33"/>
                <p:cNvCxnSpPr>
                  <a:stCxn id="30" idx="2"/>
                  <a:endCxn id="31" idx="0"/>
                </p:cNvCxnSpPr>
                <p:nvPr/>
              </p:nvCxnSpPr>
              <p:spPr>
                <a:xfrm>
                  <a:off x="2209" y="3212"/>
                  <a:ext cx="0" cy="608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 w="med" len="med"/>
                </a:ln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</p:cxnSp>
            <p:cxnSp>
              <p:nvCxnSpPr>
                <p:cNvPr id="35" name="直接箭头连接符 34"/>
                <p:cNvCxnSpPr/>
                <p:nvPr/>
              </p:nvCxnSpPr>
              <p:spPr>
                <a:xfrm>
                  <a:off x="2208" y="4487"/>
                  <a:ext cx="0" cy="608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 w="med" len="med"/>
                </a:ln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</p:cxnSp>
            <p:cxnSp>
              <p:nvCxnSpPr>
                <p:cNvPr id="36" name="直接箭头连接符 35"/>
                <p:cNvCxnSpPr/>
                <p:nvPr/>
              </p:nvCxnSpPr>
              <p:spPr>
                <a:xfrm>
                  <a:off x="2209" y="5758"/>
                  <a:ext cx="0" cy="608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 w="med" len="med"/>
                </a:ln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</p:cxnSp>
            <p:cxnSp>
              <p:nvCxnSpPr>
                <p:cNvPr id="37" name="直接连接符 36"/>
                <p:cNvCxnSpPr/>
                <p:nvPr/>
              </p:nvCxnSpPr>
              <p:spPr>
                <a:xfrm>
                  <a:off x="706" y="2247"/>
                  <a:ext cx="0" cy="520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</p:cxnSp>
            <p:cxnSp>
              <p:nvCxnSpPr>
                <p:cNvPr id="39" name="直接箭头连接符 38"/>
                <p:cNvCxnSpPr/>
                <p:nvPr/>
              </p:nvCxnSpPr>
              <p:spPr>
                <a:xfrm>
                  <a:off x="2208" y="7047"/>
                  <a:ext cx="0" cy="729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 w="med" len="med"/>
                </a:ln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</p:cxnSp>
          </p:grpSp>
          <p:cxnSp>
            <p:nvCxnSpPr>
              <p:cNvPr id="40" name="直接箭头连接符 39"/>
              <p:cNvCxnSpPr/>
              <p:nvPr/>
            </p:nvCxnSpPr>
            <p:spPr>
              <a:xfrm>
                <a:off x="706" y="7456"/>
                <a:ext cx="1502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 w="med" len="med"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</p:cxnSp>
          <p:cxnSp>
            <p:nvCxnSpPr>
              <p:cNvPr id="41" name="直接箭头连接符 40"/>
              <p:cNvCxnSpPr/>
              <p:nvPr/>
            </p:nvCxnSpPr>
            <p:spPr>
              <a:xfrm>
                <a:off x="706" y="2247"/>
                <a:ext cx="1503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 w="med" len="med"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</p:cxnSp>
        </p:grpSp>
      </p:grpSp>
      <p:cxnSp>
        <p:nvCxnSpPr>
          <p:cNvPr id="45" name="直接箭头连接符 44"/>
          <p:cNvCxnSpPr>
            <a:endCxn id="10" idx="0"/>
          </p:cNvCxnSpPr>
          <p:nvPr/>
        </p:nvCxnSpPr>
        <p:spPr>
          <a:xfrm>
            <a:off x="1473200" y="2082800"/>
            <a:ext cx="1905" cy="30734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4" name="组合 53"/>
          <p:cNvGrpSpPr/>
          <p:nvPr/>
        </p:nvGrpSpPr>
        <p:grpSpPr>
          <a:xfrm>
            <a:off x="525780" y="1360170"/>
            <a:ext cx="1975485" cy="3510915"/>
            <a:chOff x="1062" y="1916"/>
            <a:chExt cx="3134" cy="5772"/>
          </a:xfrm>
        </p:grpSpPr>
        <p:grpSp>
          <p:nvGrpSpPr>
            <p:cNvPr id="52" name="组合 51"/>
            <p:cNvGrpSpPr/>
            <p:nvPr/>
          </p:nvGrpSpPr>
          <p:grpSpPr>
            <a:xfrm>
              <a:off x="1062" y="1916"/>
              <a:ext cx="2467" cy="5773"/>
              <a:chOff x="706" y="2003"/>
              <a:chExt cx="2467" cy="5773"/>
            </a:xfrm>
          </p:grpSpPr>
          <p:cxnSp>
            <p:nvCxnSpPr>
              <p:cNvPr id="21" name="直接箭头连接符 20"/>
              <p:cNvCxnSpPr/>
              <p:nvPr/>
            </p:nvCxnSpPr>
            <p:spPr>
              <a:xfrm>
                <a:off x="2209" y="2003"/>
                <a:ext cx="0" cy="60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8" name="组合 37"/>
              <p:cNvGrpSpPr/>
              <p:nvPr/>
            </p:nvGrpSpPr>
            <p:grpSpPr>
              <a:xfrm>
                <a:off x="706" y="2247"/>
                <a:ext cx="2467" cy="5529"/>
                <a:chOff x="706" y="2247"/>
                <a:chExt cx="2467" cy="5529"/>
              </a:xfrm>
            </p:grpSpPr>
            <p:grpSp>
              <p:nvGrpSpPr>
                <p:cNvPr id="27" name="组合 26"/>
                <p:cNvGrpSpPr/>
                <p:nvPr/>
              </p:nvGrpSpPr>
              <p:grpSpPr>
                <a:xfrm>
                  <a:off x="706" y="2247"/>
                  <a:ext cx="2467" cy="5529"/>
                  <a:chOff x="706" y="2247"/>
                  <a:chExt cx="2467" cy="5529"/>
                </a:xfrm>
              </p:grpSpPr>
              <p:sp>
                <p:nvSpPr>
                  <p:cNvPr id="9" name="矩形 8"/>
                  <p:cNvSpPr/>
                  <p:nvPr/>
                </p:nvSpPr>
                <p:spPr>
                  <a:xfrm>
                    <a:off x="1247" y="2611"/>
                    <a:ext cx="1923" cy="601"/>
                  </a:xfrm>
                  <a:prstGeom prst="rect">
                    <a:avLst/>
                  </a:prstGeom>
                </p:spPr>
                <p:style>
                  <a:lnRef idx="1">
                    <a:schemeClr val="accent4"/>
                  </a:lnRef>
                  <a:fillRef idx="2">
                    <a:schemeClr val="accent4"/>
                  </a:fillRef>
                  <a:effectRef idx="1">
                    <a:schemeClr val="accent4"/>
                  </a:effectRef>
                  <a:fontRef idx="minor">
                    <a:schemeClr val="dk1"/>
                  </a:fontRef>
                </p:style>
                <p:txBody>
                  <a:bodyPr/>
                  <a:p>
                    <a:r>
                      <a:rPr lang="en-US" altLang="zh-CN"/>
                      <a:t>3x3 </a:t>
                    </a:r>
                    <a:r>
                      <a:rPr lang="en-US" altLang="zh-CN">
                        <a:sym typeface="+mn-ea"/>
                      </a:rPr>
                      <a:t>DW</a:t>
                    </a:r>
                    <a:endParaRPr lang="en-US" altLang="zh-CN"/>
                  </a:p>
                </p:txBody>
              </p:sp>
              <p:sp>
                <p:nvSpPr>
                  <p:cNvPr id="10" name="矩形 9"/>
                  <p:cNvSpPr/>
                  <p:nvPr/>
                </p:nvSpPr>
                <p:spPr>
                  <a:xfrm>
                    <a:off x="1250" y="3696"/>
                    <a:ext cx="1923" cy="601"/>
                  </a:xfrm>
                  <a:prstGeom prst="rect">
                    <a:avLst/>
                  </a:prstGeom>
                </p:spPr>
                <p:style>
                  <a:lnRef idx="1">
                    <a:schemeClr val="accent4"/>
                  </a:lnRef>
                  <a:fillRef idx="2">
                    <a:schemeClr val="accent4"/>
                  </a:fillRef>
                  <a:effectRef idx="1">
                    <a:schemeClr val="accent4"/>
                  </a:effectRef>
                  <a:fontRef idx="minor">
                    <a:schemeClr val="dk1"/>
                  </a:fontRef>
                </p:style>
                <p:txBody>
                  <a:bodyPr/>
                  <a:p>
                    <a:r>
                      <a:rPr lang="en-US" altLang="zh-CN"/>
                      <a:t>1x1 </a:t>
                    </a:r>
                    <a:r>
                      <a:rPr lang="en-US" altLang="zh-CN">
                        <a:sym typeface="+mn-ea"/>
                      </a:rPr>
                      <a:t>Conv</a:t>
                    </a:r>
                    <a:endParaRPr lang="en-US" altLang="zh-CN"/>
                  </a:p>
                </p:txBody>
              </p:sp>
              <p:sp>
                <p:nvSpPr>
                  <p:cNvPr id="11" name="矩形 10"/>
                  <p:cNvSpPr/>
                  <p:nvPr/>
                </p:nvSpPr>
                <p:spPr>
                  <a:xfrm>
                    <a:off x="1250" y="6059"/>
                    <a:ext cx="1923" cy="601"/>
                  </a:xfrm>
                  <a:prstGeom prst="rect">
                    <a:avLst/>
                  </a:prstGeom>
                </p:spPr>
                <p:style>
                  <a:lnRef idx="1">
                    <a:schemeClr val="accent4"/>
                  </a:lnRef>
                  <a:fillRef idx="2">
                    <a:schemeClr val="accent4"/>
                  </a:fillRef>
                  <a:effectRef idx="1">
                    <a:schemeClr val="accent4"/>
                  </a:effectRef>
                  <a:fontRef idx="minor">
                    <a:schemeClr val="dk1"/>
                  </a:fontRef>
                </p:style>
                <p:txBody>
                  <a:bodyPr/>
                  <a:p>
                    <a:r>
                      <a:rPr lang="en-US" altLang="zh-CN"/>
                      <a:t>3x3 </a:t>
                    </a:r>
                    <a:r>
                      <a:rPr lang="en-US" altLang="zh-CN">
                        <a:sym typeface="+mn-ea"/>
                      </a:rPr>
                      <a:t>DW</a:t>
                    </a:r>
                    <a:r>
                      <a:rPr lang="en-US" altLang="zh-CN"/>
                      <a:t> </a:t>
                    </a:r>
                    <a:endParaRPr lang="en-US" altLang="zh-CN"/>
                  </a:p>
                </p:txBody>
              </p:sp>
              <p:cxnSp>
                <p:nvCxnSpPr>
                  <p:cNvPr id="23" name="直接连接符 22"/>
                  <p:cNvCxnSpPr/>
                  <p:nvPr/>
                </p:nvCxnSpPr>
                <p:spPr>
                  <a:xfrm>
                    <a:off x="706" y="2247"/>
                    <a:ext cx="0" cy="5209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" name="直接箭头连接符 23"/>
                  <p:cNvCxnSpPr>
                    <a:stCxn id="11" idx="2"/>
                  </p:cNvCxnSpPr>
                  <p:nvPr/>
                </p:nvCxnSpPr>
                <p:spPr>
                  <a:xfrm flipH="1">
                    <a:off x="2208" y="6660"/>
                    <a:ext cx="4" cy="1116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arrow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25" name="直接箭头连接符 24"/>
                <p:cNvCxnSpPr/>
                <p:nvPr/>
              </p:nvCxnSpPr>
              <p:spPr>
                <a:xfrm>
                  <a:off x="706" y="7456"/>
                  <a:ext cx="1502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直接箭头连接符 25"/>
                <p:cNvCxnSpPr/>
                <p:nvPr/>
              </p:nvCxnSpPr>
              <p:spPr>
                <a:xfrm>
                  <a:off x="706" y="2247"/>
                  <a:ext cx="1503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42" name="矩形 41"/>
            <p:cNvSpPr/>
            <p:nvPr/>
          </p:nvSpPr>
          <p:spPr>
            <a:xfrm>
              <a:off x="1600" y="4766"/>
              <a:ext cx="1923" cy="601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/>
            <a:p>
              <a:r>
                <a:rPr lang="en-US" altLang="zh-CN"/>
                <a:t>1x1 </a:t>
              </a:r>
              <a:r>
                <a:rPr lang="en-US" altLang="zh-CN">
                  <a:sym typeface="+mn-ea"/>
                </a:rPr>
                <a:t>Conv</a:t>
              </a:r>
              <a:endParaRPr lang="en-US" altLang="zh-CN"/>
            </a:p>
          </p:txBody>
        </p:sp>
        <p:cxnSp>
          <p:nvCxnSpPr>
            <p:cNvPr id="43" name="直接箭头连接符 42"/>
            <p:cNvCxnSpPr/>
            <p:nvPr/>
          </p:nvCxnSpPr>
          <p:spPr>
            <a:xfrm>
              <a:off x="2561" y="5415"/>
              <a:ext cx="0" cy="557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箭头连接符 43"/>
            <p:cNvCxnSpPr/>
            <p:nvPr/>
          </p:nvCxnSpPr>
          <p:spPr>
            <a:xfrm flipH="1">
              <a:off x="2558" y="4210"/>
              <a:ext cx="3" cy="544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圆角矩形 45"/>
            <p:cNvSpPr/>
            <p:nvPr/>
          </p:nvSpPr>
          <p:spPr>
            <a:xfrm>
              <a:off x="1311" y="3449"/>
              <a:ext cx="2427" cy="2222"/>
            </a:xfrm>
            <a:prstGeom prst="round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p>
              <a:endParaRPr lang="zh-CN" altLang="en-US"/>
            </a:p>
          </p:txBody>
        </p:sp>
        <p:sp>
          <p:nvSpPr>
            <p:cNvPr id="47" name="右箭头 46"/>
            <p:cNvSpPr/>
            <p:nvPr/>
          </p:nvSpPr>
          <p:spPr>
            <a:xfrm>
              <a:off x="3738" y="4322"/>
              <a:ext cx="458" cy="119"/>
            </a:xfrm>
            <a:prstGeom prst="rightArrow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p>
              <a:endParaRPr lang="zh-CN" altLang="en-US"/>
            </a:p>
          </p:txBody>
        </p:sp>
      </p:grpSp>
      <p:sp>
        <p:nvSpPr>
          <p:cNvPr id="49" name="文本框 48"/>
          <p:cNvSpPr txBox="1"/>
          <p:nvPr/>
        </p:nvSpPr>
        <p:spPr>
          <a:xfrm>
            <a:off x="795655" y="4852035"/>
            <a:ext cx="1157605" cy="3048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>
                <a:latin typeface="Times New Roman" panose="02020603050405020304" charset="0"/>
              </a:rPr>
              <a:t>MobileNext</a:t>
            </a:r>
            <a:endParaRPr lang="en-US" altLang="zh-CN" sz="1400">
              <a:latin typeface="Times New Roman" panose="02020603050405020304" charset="0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3062605" y="4852035"/>
            <a:ext cx="1421765" cy="3048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>
                <a:latin typeface="Times New Roman" panose="02020603050405020304" charset="0"/>
              </a:rPr>
              <a:t>MobileNextV2</a:t>
            </a:r>
            <a:endParaRPr lang="en-US" altLang="zh-CN" sz="1400">
              <a:latin typeface="Times New Roman" panose="02020603050405020304" charset="0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4464685" y="3080385"/>
            <a:ext cx="4460240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>
                <a:sym typeface="+mn-ea"/>
              </a:rPr>
              <a:t>1</a:t>
            </a:r>
            <a:r>
              <a:rPr lang="zh-CN" altLang="en-US" sz="1200">
                <a:sym typeface="+mn-ea"/>
              </a:rPr>
              <a:t>、用一个</a:t>
            </a:r>
            <a:r>
              <a:rPr lang="en-US" altLang="zh-CN" sz="1200">
                <a:sym typeface="+mn-ea"/>
              </a:rPr>
              <a:t>1*1</a:t>
            </a:r>
            <a:r>
              <a:rPr lang="zh-CN" altLang="en-US" sz="1200">
                <a:sym typeface="+mn-ea"/>
              </a:rPr>
              <a:t>卷积替换两个</a:t>
            </a:r>
            <a:r>
              <a:rPr lang="en-US" altLang="zh-CN" sz="1200">
                <a:sym typeface="+mn-ea"/>
              </a:rPr>
              <a:t>1*1</a:t>
            </a:r>
            <a:r>
              <a:rPr lang="zh-CN" altLang="en-US" sz="1200">
                <a:sym typeface="+mn-ea"/>
              </a:rPr>
              <a:t>卷积，减少特征信息丢失；</a:t>
            </a:r>
            <a:endParaRPr lang="zh-CN" altLang="en-US" sz="1200">
              <a:sym typeface="+mn-ea"/>
            </a:endParaRPr>
          </a:p>
          <a:p>
            <a:r>
              <a:rPr lang="en-US" altLang="zh-CN" sz="1200">
                <a:sym typeface="+mn-ea"/>
              </a:rPr>
              <a:t>2</a:t>
            </a:r>
            <a:r>
              <a:rPr lang="zh-CN" altLang="en-US" sz="1200">
                <a:sym typeface="+mn-ea"/>
              </a:rPr>
              <a:t>、在两个</a:t>
            </a:r>
            <a:r>
              <a:rPr lang="en-US" altLang="zh-CN" sz="1200">
                <a:sym typeface="+mn-ea"/>
              </a:rPr>
              <a:t>DW</a:t>
            </a:r>
            <a:r>
              <a:rPr lang="zh-CN" altLang="en-US" sz="1200">
                <a:sym typeface="+mn-ea"/>
              </a:rPr>
              <a:t>之间做一个通道增强，</a:t>
            </a:r>
            <a:r>
              <a:rPr lang="zh-CN" altLang="en-US" sz="1200">
                <a:sym typeface="+mn-ea"/>
              </a:rPr>
              <a:t>增加了很少的参数量，但是提升了卷积的效率；</a:t>
            </a:r>
            <a:endParaRPr lang="zh-CN" altLang="en-US"/>
          </a:p>
        </p:txBody>
      </p:sp>
      <p:graphicFrame>
        <p:nvGraphicFramePr>
          <p:cNvPr id="53" name="表格 52"/>
          <p:cNvGraphicFramePr/>
          <p:nvPr/>
        </p:nvGraphicFramePr>
        <p:xfrm>
          <a:off x="4539615" y="3845560"/>
          <a:ext cx="4534535" cy="822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73810"/>
                <a:gridCol w="958850"/>
                <a:gridCol w="944880"/>
                <a:gridCol w="1356995"/>
              </a:tblGrid>
              <a:tr h="27432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200">
                          <a:latin typeface="Times New Roman" panose="02020603050405020304" charset="0"/>
                        </a:rPr>
                        <a:t>Network</a:t>
                      </a:r>
                      <a:endParaRPr lang="en-US" altLang="zh-CN" sz="1200">
                        <a:latin typeface="Times New Roman" panose="02020603050405020304" charset="0"/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200">
                          <a:latin typeface="Times New Roman" panose="02020603050405020304" charset="0"/>
                          <a:sym typeface="+mn-ea"/>
                        </a:rPr>
                        <a:t>AP</a:t>
                      </a:r>
                      <a:r>
                        <a:rPr lang="en-US" altLang="zh-CN" sz="1200" baseline="30000">
                          <a:latin typeface="Times New Roman" panose="02020603050405020304" charset="0"/>
                          <a:sym typeface="+mn-ea"/>
                        </a:rPr>
                        <a:t>mask</a:t>
                      </a:r>
                      <a:endParaRPr lang="en-US" altLang="zh-CN" sz="1200">
                        <a:latin typeface="Times New Roman" panose="02020603050405020304" charset="0"/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200">
                          <a:latin typeface="Times New Roman" panose="02020603050405020304" charset="0"/>
                          <a:sym typeface="+mn-ea"/>
                        </a:rPr>
                        <a:t>AP</a:t>
                      </a:r>
                      <a:r>
                        <a:rPr lang="en-US" altLang="zh-CN" sz="1200" baseline="30000">
                          <a:latin typeface="Times New Roman" panose="02020603050405020304" charset="0"/>
                          <a:sym typeface="+mn-ea"/>
                        </a:rPr>
                        <a:t>bbox</a:t>
                      </a:r>
                      <a:endParaRPr lang="en-US" altLang="zh-CN" sz="1200">
                        <a:latin typeface="Times New Roman" panose="02020603050405020304" charset="0"/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200">
                          <a:latin typeface="Times New Roman" panose="02020603050405020304" charset="0"/>
                        </a:rPr>
                        <a:t>Inference time</a:t>
                      </a:r>
                      <a:endParaRPr lang="en-US" altLang="zh-CN" sz="1200">
                        <a:latin typeface="Times New Roman" panose="02020603050405020304" charset="0"/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27432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200">
                          <a:latin typeface="Times New Roman" panose="02020603050405020304" charset="0"/>
                          <a:sym typeface="+mn-ea"/>
                        </a:rPr>
                        <a:t>MobileNext</a:t>
                      </a:r>
                      <a:endParaRPr lang="en-US" altLang="zh-CN" sz="1200">
                        <a:latin typeface="Times New Roman" panose="02020603050405020304" charset="0"/>
                        <a:sym typeface="+mn-ea"/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200">
                          <a:latin typeface="Times New Roman" panose="02020603050405020304" charset="0"/>
                        </a:rPr>
                        <a:t>43.5</a:t>
                      </a:r>
                      <a:endParaRPr lang="en-US" altLang="zh-CN" sz="1200">
                        <a:latin typeface="Times New Roman" panose="02020603050405020304" charset="0"/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200">
                          <a:latin typeface="Times New Roman" panose="02020603050405020304" charset="0"/>
                        </a:rPr>
                        <a:t>51.6</a:t>
                      </a:r>
                      <a:endParaRPr lang="en-US" altLang="zh-CN" sz="1200">
                        <a:latin typeface="Times New Roman" panose="02020603050405020304" charset="0"/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200">
                          <a:solidFill>
                            <a:srgbClr val="FF0000"/>
                          </a:solidFill>
                          <a:latin typeface="Times New Roman" panose="02020603050405020304" charset="0"/>
                        </a:rPr>
                        <a:t>35ms</a:t>
                      </a:r>
                      <a:endParaRPr lang="en-US" altLang="zh-CN" sz="1200">
                        <a:solidFill>
                          <a:srgbClr val="FF0000"/>
                        </a:solidFill>
                        <a:latin typeface="Times New Roman" panose="02020603050405020304" charset="0"/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27432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200">
                          <a:latin typeface="Times New Roman" panose="02020603050405020304" charset="0"/>
                          <a:sym typeface="+mn-ea"/>
                        </a:rPr>
                        <a:t>MobileNextV2</a:t>
                      </a:r>
                      <a:endParaRPr lang="en-US" altLang="zh-CN" sz="1200">
                        <a:latin typeface="Times New Roman" panose="02020603050405020304" charset="0"/>
                        <a:sym typeface="+mn-ea"/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200">
                          <a:solidFill>
                            <a:srgbClr val="FF0000"/>
                          </a:solidFill>
                          <a:latin typeface="Times New Roman" panose="02020603050405020304" charset="0"/>
                        </a:rPr>
                        <a:t>45.3</a:t>
                      </a:r>
                      <a:endParaRPr lang="en-US" altLang="zh-CN" sz="1200">
                        <a:solidFill>
                          <a:srgbClr val="FF0000"/>
                        </a:solidFill>
                        <a:latin typeface="Times New Roman" panose="02020603050405020304" charset="0"/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200">
                          <a:solidFill>
                            <a:srgbClr val="FF0000"/>
                          </a:solidFill>
                          <a:latin typeface="Times New Roman" panose="02020603050405020304" charset="0"/>
                        </a:rPr>
                        <a:t>53.8</a:t>
                      </a:r>
                      <a:endParaRPr lang="en-US" altLang="zh-CN" sz="1200">
                        <a:solidFill>
                          <a:srgbClr val="FF0000"/>
                        </a:solidFill>
                        <a:latin typeface="Times New Roman" panose="02020603050405020304" charset="0"/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200">
                          <a:latin typeface="Times New Roman" panose="02020603050405020304" charset="0"/>
                        </a:rPr>
                        <a:t>40ms</a:t>
                      </a:r>
                      <a:endParaRPr lang="en-US" altLang="zh-CN" sz="1200">
                        <a:latin typeface="Times New Roman" panose="02020603050405020304" charset="0"/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cxnSp>
        <p:nvCxnSpPr>
          <p:cNvPr id="7" name="直接连接符 6"/>
          <p:cNvCxnSpPr/>
          <p:nvPr/>
        </p:nvCxnSpPr>
        <p:spPr>
          <a:xfrm>
            <a:off x="152400" y="702261"/>
            <a:ext cx="88392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412115" y="754380"/>
            <a:ext cx="4063365" cy="3048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sz="1400" b="1">
                <a:latin typeface="Times New Roman" panose="02020603050405020304" charset="0"/>
              </a:rPr>
              <a:t>效果对比图（</a:t>
            </a:r>
            <a:r>
              <a:rPr lang="en-US" altLang="zh-CN" sz="1400" b="1">
                <a:latin typeface="Times New Roman" panose="02020603050405020304" charset="0"/>
              </a:rPr>
              <a:t>MobileNextV2---Centermask</a:t>
            </a:r>
            <a:r>
              <a:rPr lang="zh-CN" sz="1400" b="1">
                <a:latin typeface="Times New Roman" panose="02020603050405020304" charset="0"/>
              </a:rPr>
              <a:t>）</a:t>
            </a:r>
            <a:endParaRPr lang="zh-CN" sz="1400" b="1">
              <a:latin typeface="Times New Roman" panose="02020603050405020304" charset="0"/>
            </a:endParaRPr>
          </a:p>
        </p:txBody>
      </p:sp>
      <p:pic>
        <p:nvPicPr>
          <p:cNvPr id="5" name="图片 4" descr="00000003290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91815" y="1166495"/>
            <a:ext cx="2100580" cy="1873885"/>
          </a:xfrm>
          <a:prstGeom prst="rect">
            <a:avLst/>
          </a:prstGeom>
        </p:spPr>
      </p:pic>
      <p:pic>
        <p:nvPicPr>
          <p:cNvPr id="6" name="图片 5" descr="00000003290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8795" y="3268345"/>
            <a:ext cx="2133600" cy="1786890"/>
          </a:xfrm>
          <a:prstGeom prst="rect">
            <a:avLst/>
          </a:prstGeom>
        </p:spPr>
      </p:pic>
      <p:pic>
        <p:nvPicPr>
          <p:cNvPr id="17" name="图片 16" descr="00000008424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6070" y="3268345"/>
            <a:ext cx="2825750" cy="1787525"/>
          </a:xfrm>
          <a:prstGeom prst="rect">
            <a:avLst/>
          </a:prstGeom>
        </p:spPr>
      </p:pic>
      <p:pic>
        <p:nvPicPr>
          <p:cNvPr id="19" name="图片 18" descr="00000008424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6860" y="1160145"/>
            <a:ext cx="2854960" cy="1873885"/>
          </a:xfrm>
          <a:prstGeom prst="rect">
            <a:avLst/>
          </a:prstGeom>
        </p:spPr>
      </p:pic>
      <p:pic>
        <p:nvPicPr>
          <p:cNvPr id="20" name="图片 19" descr="00000014559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9900" y="3268345"/>
            <a:ext cx="2439670" cy="1787525"/>
          </a:xfrm>
          <a:prstGeom prst="rect">
            <a:avLst/>
          </a:prstGeom>
        </p:spPr>
      </p:pic>
      <p:pic>
        <p:nvPicPr>
          <p:cNvPr id="21" name="图片 20" descr="00000014559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9900" y="1167130"/>
            <a:ext cx="2497455" cy="1873250"/>
          </a:xfrm>
          <a:prstGeom prst="rect">
            <a:avLst/>
          </a:prstGeom>
        </p:spPr>
      </p:pic>
      <p:sp>
        <p:nvSpPr>
          <p:cNvPr id="22" name="文本框 21"/>
          <p:cNvSpPr txBox="1"/>
          <p:nvPr/>
        </p:nvSpPr>
        <p:spPr>
          <a:xfrm>
            <a:off x="8211820" y="1212215"/>
            <a:ext cx="973455" cy="24384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sz="1000" b="1">
                <a:latin typeface="Times New Roman" panose="02020603050405020304" charset="0"/>
                <a:sym typeface="+mn-ea"/>
              </a:rPr>
              <a:t>MobileNextV2</a:t>
            </a:r>
            <a:endParaRPr lang="en-US" altLang="zh-CN" sz="1000" b="1">
              <a:latin typeface="Times New Roman" panose="02020603050405020304" charset="0"/>
              <a:sym typeface="+mn-ea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8211820" y="3268345"/>
            <a:ext cx="846455" cy="24384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sz="1000" b="1">
                <a:latin typeface="Times New Roman" panose="02020603050405020304" charset="0"/>
                <a:sym typeface="+mn-ea"/>
              </a:rPr>
              <a:t>Centermask</a:t>
            </a:r>
            <a:endParaRPr lang="en-US" altLang="zh-CN" sz="1000" b="1">
              <a:latin typeface="Times New Roman" panose="02020603050405020304" charset="0"/>
              <a:sym typeface="+mn-ea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cxnSp>
        <p:nvCxnSpPr>
          <p:cNvPr id="7" name="直接连接符 6"/>
          <p:cNvCxnSpPr/>
          <p:nvPr/>
        </p:nvCxnSpPr>
        <p:spPr>
          <a:xfrm>
            <a:off x="152400" y="702261"/>
            <a:ext cx="88392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404495" y="855345"/>
            <a:ext cx="3917950" cy="3048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 b="1">
                <a:latin typeface="Times New Roman" panose="02020603050405020304" charset="0"/>
              </a:rPr>
              <a:t>Good/Bad cases—MobileNextV2</a:t>
            </a:r>
            <a:endParaRPr lang="zh-CN" sz="1400" b="1">
              <a:latin typeface="Times New Roman" panose="02020603050405020304" charset="0"/>
            </a:endParaRPr>
          </a:p>
        </p:txBody>
      </p:sp>
      <p:pic>
        <p:nvPicPr>
          <p:cNvPr id="8" name="图片 7" descr="00000003322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1010" y="1160145"/>
            <a:ext cx="2814320" cy="1874520"/>
          </a:xfrm>
          <a:prstGeom prst="rect">
            <a:avLst/>
          </a:prstGeom>
        </p:spPr>
      </p:pic>
      <p:pic>
        <p:nvPicPr>
          <p:cNvPr id="12" name="图片 11" descr="0000000388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010" y="3153410"/>
            <a:ext cx="2814320" cy="1877695"/>
          </a:xfrm>
          <a:prstGeom prst="rect">
            <a:avLst/>
          </a:prstGeom>
        </p:spPr>
      </p:pic>
      <p:pic>
        <p:nvPicPr>
          <p:cNvPr id="3" name="图片 2" descr="00000021257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8040" y="3153410"/>
            <a:ext cx="2446020" cy="1898015"/>
          </a:xfrm>
          <a:prstGeom prst="rect">
            <a:avLst/>
          </a:prstGeom>
        </p:spPr>
      </p:pic>
      <p:pic>
        <p:nvPicPr>
          <p:cNvPr id="4" name="图片 3" descr="00000029665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8040" y="1160145"/>
            <a:ext cx="2797175" cy="1909445"/>
          </a:xfrm>
          <a:prstGeom prst="rect">
            <a:avLst/>
          </a:prstGeom>
        </p:spPr>
      </p:pic>
      <p:pic>
        <p:nvPicPr>
          <p:cNvPr id="9" name="图片 8" descr="00000032945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0935" y="3143250"/>
            <a:ext cx="2828925" cy="1887855"/>
          </a:xfrm>
          <a:prstGeom prst="rect">
            <a:avLst/>
          </a:prstGeom>
        </p:spPr>
      </p:pic>
      <p:pic>
        <p:nvPicPr>
          <p:cNvPr id="10" name="图片 9" descr="0000004732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34125" y="1192530"/>
            <a:ext cx="2705735" cy="184277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cxnSp>
        <p:nvCxnSpPr>
          <p:cNvPr id="7" name="直接连接符 6"/>
          <p:cNvCxnSpPr/>
          <p:nvPr/>
        </p:nvCxnSpPr>
        <p:spPr>
          <a:xfrm>
            <a:off x="152400" y="702261"/>
            <a:ext cx="88392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447675" y="840740"/>
            <a:ext cx="5066030" cy="3048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sz="1400" b="1">
                <a:latin typeface="Times New Roman" panose="02020603050405020304" charset="0"/>
              </a:rPr>
              <a:t>有效实验总结</a:t>
            </a:r>
            <a:endParaRPr lang="zh-CN" sz="1400" b="1">
              <a:latin typeface="Times New Roman" panose="02020603050405020304" charset="0"/>
            </a:endParaRPr>
          </a:p>
        </p:txBody>
      </p:sp>
      <p:graphicFrame>
        <p:nvGraphicFramePr>
          <p:cNvPr id="3" name="表格 2"/>
          <p:cNvGraphicFramePr/>
          <p:nvPr/>
        </p:nvGraphicFramePr>
        <p:xfrm>
          <a:off x="518795" y="1276985"/>
          <a:ext cx="8135620" cy="172021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11020"/>
                <a:gridCol w="1431290"/>
                <a:gridCol w="1621790"/>
                <a:gridCol w="1620520"/>
                <a:gridCol w="1651000"/>
              </a:tblGrid>
              <a:tr h="3048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400">
                          <a:latin typeface="Times New Roman" panose="02020603050405020304" charset="0"/>
                        </a:rPr>
                        <a:t>Network</a:t>
                      </a:r>
                      <a:endParaRPr lang="en-US" altLang="zh-CN" sz="1400">
                        <a:latin typeface="Times New Roman" panose="02020603050405020304" charset="0"/>
                      </a:endParaRPr>
                    </a:p>
                  </a:txBody>
                  <a:tcPr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400">
                          <a:latin typeface="Times New Roman" panose="02020603050405020304" charset="0"/>
                        </a:rPr>
                        <a:t>AP</a:t>
                      </a:r>
                      <a:r>
                        <a:rPr lang="en-US" altLang="zh-CN" sz="1400" baseline="30000">
                          <a:latin typeface="Times New Roman" panose="02020603050405020304" charset="0"/>
                        </a:rPr>
                        <a:t>mask</a:t>
                      </a:r>
                      <a:endParaRPr lang="en-US" altLang="zh-CN" sz="1400" baseline="30000">
                        <a:latin typeface="Times New Roman" panose="02020603050405020304" charset="0"/>
                      </a:endParaRPr>
                    </a:p>
                  </a:txBody>
                  <a:tcPr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400">
                          <a:latin typeface="Times New Roman" panose="02020603050405020304" charset="0"/>
                          <a:sym typeface="+mn-ea"/>
                        </a:rPr>
                        <a:t>AP</a:t>
                      </a:r>
                      <a:r>
                        <a:rPr lang="en-US" altLang="zh-CN" sz="1400" baseline="30000">
                          <a:latin typeface="Times New Roman" panose="02020603050405020304" charset="0"/>
                        </a:rPr>
                        <a:t>bbox</a:t>
                      </a:r>
                      <a:endParaRPr lang="en-US" altLang="zh-CN" sz="1400" baseline="30000">
                        <a:latin typeface="Times New Roman" panose="02020603050405020304" charset="0"/>
                      </a:endParaRPr>
                    </a:p>
                  </a:txBody>
                  <a:tcPr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400">
                          <a:latin typeface="Times New Roman" panose="02020603050405020304" charset="0"/>
                        </a:rPr>
                        <a:t>Params</a:t>
                      </a:r>
                      <a:endParaRPr lang="en-US" altLang="zh-CN" sz="1400">
                        <a:latin typeface="Times New Roman" panose="02020603050405020304" charset="0"/>
                      </a:endParaRPr>
                    </a:p>
                  </a:txBody>
                  <a:tcPr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400">
                          <a:latin typeface="Times New Roman" panose="02020603050405020304" charset="0"/>
                        </a:rPr>
                        <a:t>Inference time</a:t>
                      </a:r>
                      <a:endParaRPr lang="en-US" altLang="zh-CN" sz="1400">
                        <a:latin typeface="Times New Roman" panose="02020603050405020304" charset="0"/>
                      </a:endParaRPr>
                    </a:p>
                  </a:txBody>
                  <a:tcPr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28384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000" b="1">
                          <a:solidFill>
                            <a:schemeClr val="tx1"/>
                          </a:solidFill>
                          <a:latin typeface="Times New Roman" panose="02020603050405020304" charset="0"/>
                          <a:sym typeface="+mn-ea"/>
                        </a:rPr>
                        <a:t>VoVNet-Lite-V19-slim</a:t>
                      </a:r>
                      <a:r>
                        <a:rPr lang="zh-CN" altLang="en-US" sz="1000" b="1">
                          <a:solidFill>
                            <a:schemeClr val="tx1"/>
                          </a:solidFill>
                          <a:latin typeface="Times New Roman" panose="02020603050405020304" charset="0"/>
                          <a:sym typeface="+mn-ea"/>
                        </a:rPr>
                        <a:t>（论文）</a:t>
                      </a:r>
                      <a:endParaRPr lang="zh-CN" altLang="en-US" sz="1000" b="1">
                        <a:solidFill>
                          <a:schemeClr val="tx1"/>
                        </a:solidFill>
                        <a:latin typeface="Times New Roman" panose="02020603050405020304" charset="0"/>
                        <a:sym typeface="+mn-ea"/>
                      </a:endParaRPr>
                    </a:p>
                  </a:txBody>
                  <a:tcPr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000" b="1">
                          <a:solidFill>
                            <a:schemeClr val="tx1"/>
                          </a:solidFill>
                          <a:latin typeface="Times New Roman" panose="02020603050405020304" charset="0"/>
                        </a:rPr>
                        <a:t>42.4</a:t>
                      </a:r>
                      <a:endParaRPr lang="en-US" altLang="zh-CN" sz="1000" b="1">
                        <a:solidFill>
                          <a:schemeClr val="tx1"/>
                        </a:solidFill>
                        <a:latin typeface="Times New Roman" panose="02020603050405020304" charset="0"/>
                      </a:endParaRPr>
                    </a:p>
                  </a:txBody>
                  <a:tcPr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000" b="1">
                          <a:solidFill>
                            <a:schemeClr val="tx1"/>
                          </a:solidFill>
                          <a:latin typeface="Times New Roman" panose="02020603050405020304" charset="0"/>
                        </a:rPr>
                        <a:t>50.4</a:t>
                      </a:r>
                      <a:endParaRPr lang="en-US" altLang="zh-CN" sz="1000" b="1">
                        <a:solidFill>
                          <a:schemeClr val="tx1"/>
                        </a:solidFill>
                        <a:latin typeface="Times New Roman" panose="02020603050405020304" charset="0"/>
                      </a:endParaRPr>
                    </a:p>
                  </a:txBody>
                  <a:tcPr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000" b="1">
                          <a:solidFill>
                            <a:schemeClr val="tx1"/>
                          </a:solidFill>
                          <a:latin typeface="Times New Roman" panose="02020603050405020304" charset="0"/>
                        </a:rPr>
                        <a:t>3.1M</a:t>
                      </a:r>
                      <a:endParaRPr lang="en-US" altLang="zh-CN" sz="1000" b="1">
                        <a:solidFill>
                          <a:schemeClr val="tx1"/>
                        </a:solidFill>
                        <a:latin typeface="Times New Roman" panose="02020603050405020304" charset="0"/>
                      </a:endParaRPr>
                    </a:p>
                  </a:txBody>
                  <a:tcPr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000" b="1">
                          <a:solidFill>
                            <a:schemeClr val="tx1"/>
                          </a:solidFill>
                          <a:latin typeface="Times New Roman" panose="02020603050405020304" charset="0"/>
                        </a:rPr>
                        <a:t>42ms</a:t>
                      </a:r>
                      <a:endParaRPr lang="en-US" altLang="zh-CN" sz="1000" b="1">
                        <a:solidFill>
                          <a:schemeClr val="tx1"/>
                        </a:solidFill>
                        <a:latin typeface="Times New Roman" panose="02020603050405020304" charset="0"/>
                      </a:endParaRPr>
                    </a:p>
                  </a:txBody>
                  <a:tcPr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28257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000" b="0">
                          <a:latin typeface="Times New Roman" panose="02020603050405020304" charset="0"/>
                        </a:rPr>
                        <a:t>GhostNet</a:t>
                      </a:r>
                      <a:endParaRPr lang="en-US" altLang="zh-CN" sz="1000" b="0">
                        <a:latin typeface="Times New Roman" panose="02020603050405020304" charset="0"/>
                      </a:endParaRPr>
                    </a:p>
                  </a:txBody>
                  <a:tcPr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000">
                          <a:latin typeface="Times New Roman" panose="02020603050405020304" charset="0"/>
                        </a:rPr>
                        <a:t>38.5</a:t>
                      </a:r>
                      <a:endParaRPr lang="en-US" altLang="zh-CN" sz="1000">
                        <a:latin typeface="Times New Roman" panose="02020603050405020304" charset="0"/>
                      </a:endParaRPr>
                    </a:p>
                  </a:txBody>
                  <a:tcPr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000">
                          <a:latin typeface="Times New Roman" panose="02020603050405020304" charset="0"/>
                        </a:rPr>
                        <a:t>45.5</a:t>
                      </a:r>
                      <a:endParaRPr lang="en-US" altLang="zh-CN" sz="1000">
                        <a:latin typeface="Times New Roman" panose="02020603050405020304" charset="0"/>
                      </a:endParaRPr>
                    </a:p>
                  </a:txBody>
                  <a:tcPr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000">
                          <a:latin typeface="Times New Roman" panose="02020603050405020304" charset="0"/>
                        </a:rPr>
                        <a:t>2.6M</a:t>
                      </a:r>
                      <a:endParaRPr lang="en-US" altLang="zh-CN" sz="1000">
                        <a:latin typeface="Times New Roman" panose="02020603050405020304" charset="0"/>
                      </a:endParaRPr>
                    </a:p>
                  </a:txBody>
                  <a:tcPr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000">
                          <a:latin typeface="Times New Roman" panose="02020603050405020304" charset="0"/>
                        </a:rPr>
                        <a:t>48ms</a:t>
                      </a:r>
                      <a:endParaRPr lang="en-US" altLang="zh-CN" sz="1000">
                        <a:latin typeface="Times New Roman" panose="02020603050405020304" charset="0"/>
                      </a:endParaRPr>
                    </a:p>
                  </a:txBody>
                  <a:tcPr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28194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000" b="1">
                          <a:solidFill>
                            <a:schemeClr val="accent1"/>
                          </a:solidFill>
                          <a:latin typeface="Times New Roman" panose="02020603050405020304" charset="0"/>
                        </a:rPr>
                        <a:t>MobileNetV2-ECANet</a:t>
                      </a:r>
                      <a:endParaRPr lang="en-US" altLang="zh-CN" sz="1000" b="1">
                        <a:solidFill>
                          <a:schemeClr val="accent1"/>
                        </a:solidFill>
                        <a:latin typeface="Times New Roman" panose="02020603050405020304" charset="0"/>
                      </a:endParaRPr>
                    </a:p>
                  </a:txBody>
                  <a:tcPr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000" b="1">
                          <a:solidFill>
                            <a:schemeClr val="accent1"/>
                          </a:solidFill>
                          <a:latin typeface="Times New Roman" panose="02020603050405020304" charset="0"/>
                        </a:rPr>
                        <a:t>43.8</a:t>
                      </a:r>
                      <a:endParaRPr lang="en-US" altLang="zh-CN" sz="1000" b="1">
                        <a:solidFill>
                          <a:schemeClr val="accent1"/>
                        </a:solidFill>
                        <a:latin typeface="Times New Roman" panose="02020603050405020304" charset="0"/>
                      </a:endParaRPr>
                    </a:p>
                  </a:txBody>
                  <a:tcPr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000" b="1">
                          <a:solidFill>
                            <a:schemeClr val="accent1"/>
                          </a:solidFill>
                          <a:latin typeface="Times New Roman" panose="02020603050405020304" charset="0"/>
                        </a:rPr>
                        <a:t>52.4</a:t>
                      </a:r>
                      <a:endParaRPr lang="en-US" altLang="zh-CN" sz="1000" b="1">
                        <a:solidFill>
                          <a:schemeClr val="accent1"/>
                        </a:solidFill>
                        <a:latin typeface="Times New Roman" panose="02020603050405020304" charset="0"/>
                      </a:endParaRPr>
                    </a:p>
                  </a:txBody>
                  <a:tcPr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000" b="1">
                          <a:solidFill>
                            <a:schemeClr val="accent1"/>
                          </a:solidFill>
                          <a:latin typeface="Times New Roman" panose="02020603050405020304" charset="0"/>
                        </a:rPr>
                        <a:t>1.8M</a:t>
                      </a:r>
                      <a:endParaRPr lang="en-US" altLang="zh-CN" sz="1000" b="1">
                        <a:solidFill>
                          <a:schemeClr val="accent1"/>
                        </a:solidFill>
                        <a:latin typeface="Times New Roman" panose="02020603050405020304" charset="0"/>
                      </a:endParaRPr>
                    </a:p>
                  </a:txBody>
                  <a:tcPr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000" b="1">
                          <a:solidFill>
                            <a:schemeClr val="accent1"/>
                          </a:solidFill>
                          <a:latin typeface="Times New Roman" panose="02020603050405020304" charset="0"/>
                        </a:rPr>
                        <a:t>42ms</a:t>
                      </a:r>
                      <a:endParaRPr lang="en-US" altLang="zh-CN" sz="1000" b="1">
                        <a:solidFill>
                          <a:schemeClr val="accent1"/>
                        </a:solidFill>
                        <a:latin typeface="Times New Roman" panose="02020603050405020304" charset="0"/>
                      </a:endParaRPr>
                    </a:p>
                  </a:txBody>
                  <a:tcPr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2844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000">
                          <a:latin typeface="Times New Roman" panose="02020603050405020304" charset="0"/>
                        </a:rPr>
                        <a:t>MobileNext</a:t>
                      </a:r>
                      <a:endParaRPr lang="en-US" altLang="zh-CN" sz="1000">
                        <a:latin typeface="Times New Roman" panose="02020603050405020304" charset="0"/>
                      </a:endParaRPr>
                    </a:p>
                  </a:txBody>
                  <a:tcPr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000">
                          <a:latin typeface="Times New Roman" panose="02020603050405020304" charset="0"/>
                        </a:rPr>
                        <a:t>43.5</a:t>
                      </a:r>
                      <a:endParaRPr lang="en-US" altLang="zh-CN" sz="1000">
                        <a:latin typeface="Times New Roman" panose="02020603050405020304" charset="0"/>
                      </a:endParaRPr>
                    </a:p>
                  </a:txBody>
                  <a:tcPr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000">
                          <a:latin typeface="Times New Roman" panose="02020603050405020304" charset="0"/>
                        </a:rPr>
                        <a:t>51.6</a:t>
                      </a:r>
                      <a:endParaRPr lang="en-US" altLang="zh-CN" sz="1000">
                        <a:latin typeface="Times New Roman" panose="02020603050405020304" charset="0"/>
                      </a:endParaRPr>
                    </a:p>
                  </a:txBody>
                  <a:tcPr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000">
                          <a:latin typeface="Times New Roman" panose="02020603050405020304" charset="0"/>
                        </a:rPr>
                        <a:t>2.46M</a:t>
                      </a:r>
                      <a:endParaRPr lang="en-US" altLang="zh-CN" sz="1000">
                        <a:latin typeface="Times New Roman" panose="02020603050405020304" charset="0"/>
                      </a:endParaRPr>
                    </a:p>
                  </a:txBody>
                  <a:tcPr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000">
                          <a:solidFill>
                            <a:srgbClr val="FF0000"/>
                          </a:solidFill>
                          <a:latin typeface="Times New Roman" panose="02020603050405020304" charset="0"/>
                        </a:rPr>
                        <a:t>35ms</a:t>
                      </a:r>
                      <a:endParaRPr lang="en-US" altLang="zh-CN" sz="1000">
                        <a:solidFill>
                          <a:srgbClr val="FF0000"/>
                        </a:solidFill>
                        <a:latin typeface="Times New Roman" panose="02020603050405020304" charset="0"/>
                      </a:endParaRPr>
                    </a:p>
                  </a:txBody>
                  <a:tcPr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28257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000" b="1">
                          <a:solidFill>
                            <a:srgbClr val="FF0000"/>
                          </a:solidFill>
                          <a:latin typeface="Times New Roman" panose="02020603050405020304" charset="0"/>
                        </a:rPr>
                        <a:t>MobileNextV2</a:t>
                      </a:r>
                      <a:endParaRPr lang="en-US" altLang="zh-CN" sz="1000" b="1">
                        <a:solidFill>
                          <a:srgbClr val="FF0000"/>
                        </a:solidFill>
                        <a:latin typeface="Times New Roman" panose="02020603050405020304" charset="0"/>
                      </a:endParaRPr>
                    </a:p>
                  </a:txBody>
                  <a:tcPr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000" b="1">
                          <a:solidFill>
                            <a:srgbClr val="FF0000"/>
                          </a:solidFill>
                          <a:latin typeface="Times New Roman" panose="02020603050405020304" charset="0"/>
                        </a:rPr>
                        <a:t>45.3</a:t>
                      </a:r>
                      <a:endParaRPr lang="en-US" altLang="zh-CN" sz="1000" b="1">
                        <a:solidFill>
                          <a:srgbClr val="FF0000"/>
                        </a:solidFill>
                        <a:latin typeface="Times New Roman" panose="02020603050405020304" charset="0"/>
                      </a:endParaRPr>
                    </a:p>
                  </a:txBody>
                  <a:tcPr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000" b="1">
                          <a:solidFill>
                            <a:srgbClr val="FF0000"/>
                          </a:solidFill>
                          <a:latin typeface="Times New Roman" panose="02020603050405020304" charset="0"/>
                        </a:rPr>
                        <a:t>53.8</a:t>
                      </a:r>
                      <a:endParaRPr lang="en-US" altLang="zh-CN" sz="1000" b="1">
                        <a:solidFill>
                          <a:srgbClr val="FF0000"/>
                        </a:solidFill>
                        <a:latin typeface="Times New Roman" panose="02020603050405020304" charset="0"/>
                      </a:endParaRPr>
                    </a:p>
                  </a:txBody>
                  <a:tcPr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000" b="1">
                          <a:solidFill>
                            <a:srgbClr val="FF0000"/>
                          </a:solidFill>
                          <a:latin typeface="Times New Roman" panose="02020603050405020304" charset="0"/>
                        </a:rPr>
                        <a:t>2.47M</a:t>
                      </a:r>
                      <a:endParaRPr lang="en-US" altLang="zh-CN" sz="1000" b="1">
                        <a:solidFill>
                          <a:srgbClr val="FF0000"/>
                        </a:solidFill>
                        <a:latin typeface="Times New Roman" panose="02020603050405020304" charset="0"/>
                      </a:endParaRPr>
                    </a:p>
                  </a:txBody>
                  <a:tcPr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000" b="1">
                          <a:solidFill>
                            <a:srgbClr val="FF0000"/>
                          </a:solidFill>
                          <a:latin typeface="Times New Roman" panose="02020603050405020304" charset="0"/>
                        </a:rPr>
                        <a:t>40ms</a:t>
                      </a:r>
                      <a:endParaRPr lang="en-US" altLang="zh-CN" sz="1000" b="1">
                        <a:solidFill>
                          <a:srgbClr val="FF0000"/>
                        </a:solidFill>
                        <a:latin typeface="Times New Roman" panose="02020603050405020304" charset="0"/>
                      </a:endParaRPr>
                    </a:p>
                  </a:txBody>
                  <a:tcPr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>
        <p:nvGraphicFramePr>
          <p:cNvPr id="4" name="表格 3"/>
          <p:cNvGraphicFramePr/>
          <p:nvPr/>
        </p:nvGraphicFramePr>
        <p:xfrm>
          <a:off x="518795" y="3064510"/>
          <a:ext cx="8135620" cy="8756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30070"/>
                <a:gridCol w="1424305"/>
                <a:gridCol w="1626870"/>
                <a:gridCol w="1627505"/>
                <a:gridCol w="1626870"/>
              </a:tblGrid>
              <a:tr h="29146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000" b="1">
                          <a:latin typeface="Times New Roman" panose="02020603050405020304" charset="0"/>
                          <a:sym typeface="+mn-ea"/>
                        </a:rPr>
                        <a:t>VoVNet-Lite-V19</a:t>
                      </a:r>
                      <a:r>
                        <a:rPr lang="zh-CN" altLang="en-US" sz="1000" b="1">
                          <a:latin typeface="Times New Roman" panose="02020603050405020304" charset="0"/>
                          <a:sym typeface="+mn-ea"/>
                        </a:rPr>
                        <a:t>（论文）</a:t>
                      </a:r>
                      <a:endParaRPr lang="zh-CN" altLang="en-US" sz="1000" b="1">
                        <a:latin typeface="Times New Roman" panose="02020603050405020304" charset="0"/>
                        <a:sym typeface="+mn-ea"/>
                      </a:endParaRPr>
                    </a:p>
                  </a:txBody>
                  <a:tcPr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000" b="1">
                          <a:latin typeface="Times New Roman" panose="02020603050405020304" charset="0"/>
                        </a:rPr>
                        <a:t>44.0</a:t>
                      </a:r>
                      <a:endParaRPr lang="en-US" altLang="zh-CN" sz="1000" b="1">
                        <a:latin typeface="Times New Roman" panose="02020603050405020304" charset="0"/>
                      </a:endParaRPr>
                    </a:p>
                  </a:txBody>
                  <a:tcPr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000" b="1">
                          <a:latin typeface="Times New Roman" panose="02020603050405020304" charset="0"/>
                        </a:rPr>
                        <a:t>50.8</a:t>
                      </a:r>
                      <a:endParaRPr lang="en-US" altLang="zh-CN" sz="1000" b="1">
                        <a:latin typeface="Times New Roman" panose="02020603050405020304" charset="0"/>
                      </a:endParaRPr>
                    </a:p>
                  </a:txBody>
                  <a:tcPr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000" b="1">
                          <a:latin typeface="Times New Roman" panose="02020603050405020304" charset="0"/>
                        </a:rPr>
                        <a:t>10.1M</a:t>
                      </a:r>
                      <a:endParaRPr lang="en-US" altLang="zh-CN" sz="1000" b="1">
                        <a:latin typeface="Times New Roman" panose="02020603050405020304" charset="0"/>
                      </a:endParaRPr>
                    </a:p>
                  </a:txBody>
                  <a:tcPr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000" b="1">
                          <a:latin typeface="Times New Roman" panose="02020603050405020304" charset="0"/>
                        </a:rPr>
                        <a:t>66ms</a:t>
                      </a:r>
                      <a:endParaRPr lang="en-US" altLang="zh-CN" sz="1000" b="1">
                        <a:latin typeface="Times New Roman" panose="02020603050405020304" charset="0"/>
                      </a:endParaRPr>
                    </a:p>
                  </a:txBody>
                  <a:tcPr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29273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000">
                          <a:latin typeface="Times New Roman" panose="02020603050405020304" charset="0"/>
                          <a:sym typeface="+mn-ea"/>
                        </a:rPr>
                        <a:t>VoVNet-Lite-V19-V</a:t>
                      </a:r>
                      <a:r>
                        <a:rPr lang="en-US" sz="1000">
                          <a:latin typeface="Times New Roman" panose="02020603050405020304" charset="0"/>
                          <a:sym typeface="+mn-ea"/>
                        </a:rPr>
                        <a:t>3</a:t>
                      </a:r>
                      <a:endParaRPr lang="en-US" sz="1000">
                        <a:latin typeface="Times New Roman" panose="02020603050405020304" charset="0"/>
                        <a:sym typeface="+mn-ea"/>
                      </a:endParaRPr>
                    </a:p>
                  </a:txBody>
                  <a:tcPr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000">
                          <a:latin typeface="Times New Roman" panose="02020603050405020304" charset="0"/>
                        </a:rPr>
                        <a:t>44.5</a:t>
                      </a:r>
                      <a:endParaRPr lang="en-US" altLang="zh-CN" sz="1000">
                        <a:latin typeface="Times New Roman" panose="02020603050405020304" charset="0"/>
                      </a:endParaRPr>
                    </a:p>
                  </a:txBody>
                  <a:tcPr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000">
                          <a:latin typeface="Times New Roman" panose="02020603050405020304" charset="0"/>
                        </a:rPr>
                        <a:t>51.5</a:t>
                      </a:r>
                      <a:endParaRPr lang="en-US" altLang="zh-CN" sz="1000">
                        <a:latin typeface="Times New Roman" panose="02020603050405020304" charset="0"/>
                      </a:endParaRPr>
                    </a:p>
                  </a:txBody>
                  <a:tcPr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000">
                          <a:latin typeface="Times New Roman" panose="02020603050405020304" charset="0"/>
                        </a:rPr>
                        <a:t>10.1M</a:t>
                      </a:r>
                      <a:endParaRPr lang="en-US" altLang="zh-CN" sz="1000">
                        <a:latin typeface="Times New Roman" panose="02020603050405020304" charset="0"/>
                      </a:endParaRPr>
                    </a:p>
                  </a:txBody>
                  <a:tcPr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000">
                          <a:latin typeface="Times New Roman" panose="02020603050405020304" charset="0"/>
                        </a:rPr>
                        <a:t>37ms</a:t>
                      </a:r>
                      <a:endParaRPr lang="en-US" altLang="zh-CN" sz="1000">
                        <a:latin typeface="Times New Roman" panose="02020603050405020304" charset="0"/>
                      </a:endParaRPr>
                    </a:p>
                  </a:txBody>
                  <a:tcPr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29146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000">
                          <a:solidFill>
                            <a:srgbClr val="FF0000"/>
                          </a:solidFill>
                          <a:latin typeface="Times New Roman" panose="02020603050405020304" charset="0"/>
                          <a:sym typeface="+mn-ea"/>
                        </a:rPr>
                        <a:t>VoVNet-Lite-V19-V4</a:t>
                      </a:r>
                      <a:endParaRPr lang="en-US" altLang="zh-CN" sz="1000">
                        <a:solidFill>
                          <a:srgbClr val="FF0000"/>
                        </a:solidFill>
                        <a:latin typeface="Times New Roman" panose="02020603050405020304" charset="0"/>
                        <a:sym typeface="+mn-ea"/>
                      </a:endParaRPr>
                    </a:p>
                  </a:txBody>
                  <a:tcPr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000">
                          <a:solidFill>
                            <a:srgbClr val="FF0000"/>
                          </a:solidFill>
                          <a:latin typeface="Times New Roman" panose="02020603050405020304" charset="0"/>
                        </a:rPr>
                        <a:t>44.9</a:t>
                      </a:r>
                      <a:endParaRPr lang="en-US" altLang="zh-CN" sz="1000">
                        <a:solidFill>
                          <a:srgbClr val="FF0000"/>
                        </a:solidFill>
                        <a:latin typeface="Times New Roman" panose="02020603050405020304" charset="0"/>
                      </a:endParaRPr>
                    </a:p>
                  </a:txBody>
                  <a:tcPr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000">
                          <a:solidFill>
                            <a:srgbClr val="FF0000"/>
                          </a:solidFill>
                          <a:latin typeface="Times New Roman" panose="02020603050405020304" charset="0"/>
                        </a:rPr>
                        <a:t>52.5</a:t>
                      </a:r>
                      <a:endParaRPr lang="en-US" altLang="zh-CN" sz="1000">
                        <a:solidFill>
                          <a:srgbClr val="FF0000"/>
                        </a:solidFill>
                        <a:latin typeface="Times New Roman" panose="02020603050405020304" charset="0"/>
                      </a:endParaRPr>
                    </a:p>
                  </a:txBody>
                  <a:tcPr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000">
                          <a:solidFill>
                            <a:srgbClr val="FF0000"/>
                          </a:solidFill>
                          <a:latin typeface="Times New Roman" panose="02020603050405020304" charset="0"/>
                        </a:rPr>
                        <a:t>10.4M</a:t>
                      </a:r>
                      <a:endParaRPr lang="en-US" altLang="zh-CN" sz="1000">
                        <a:solidFill>
                          <a:srgbClr val="FF0000"/>
                        </a:solidFill>
                        <a:latin typeface="Times New Roman" panose="02020603050405020304" charset="0"/>
                      </a:endParaRPr>
                    </a:p>
                  </a:txBody>
                  <a:tcPr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000">
                          <a:solidFill>
                            <a:srgbClr val="FF0000"/>
                          </a:solidFill>
                          <a:latin typeface="Times New Roman" panose="02020603050405020304" charset="0"/>
                        </a:rPr>
                        <a:t>48ms</a:t>
                      </a:r>
                      <a:endParaRPr lang="en-US" altLang="zh-CN" sz="1000">
                        <a:solidFill>
                          <a:srgbClr val="FF0000"/>
                        </a:solidFill>
                        <a:latin typeface="Times New Roman" panose="02020603050405020304" charset="0"/>
                      </a:endParaRPr>
                    </a:p>
                  </a:txBody>
                  <a:tcPr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>
        <p:nvGraphicFramePr>
          <p:cNvPr id="5" name="表格 4"/>
          <p:cNvGraphicFramePr/>
          <p:nvPr/>
        </p:nvGraphicFramePr>
        <p:xfrm>
          <a:off x="518795" y="4104005"/>
          <a:ext cx="8135620" cy="8756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44040"/>
                <a:gridCol w="1410335"/>
                <a:gridCol w="1626870"/>
                <a:gridCol w="1627505"/>
                <a:gridCol w="1626870"/>
              </a:tblGrid>
              <a:tr h="29146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000" b="1">
                          <a:latin typeface="Times New Roman" panose="02020603050405020304" charset="0"/>
                          <a:sym typeface="+mn-ea"/>
                        </a:rPr>
                        <a:t>VoVNet-Lite-V19-coco</a:t>
                      </a:r>
                      <a:r>
                        <a:rPr lang="zh-CN" altLang="en-US" sz="1000" b="1">
                          <a:latin typeface="Times New Roman" panose="02020603050405020304" charset="0"/>
                          <a:sym typeface="+mn-ea"/>
                        </a:rPr>
                        <a:t>（论文）</a:t>
                      </a:r>
                      <a:endParaRPr lang="zh-CN" altLang="en-US" sz="1000" b="1">
                        <a:latin typeface="Times New Roman" panose="02020603050405020304" charset="0"/>
                        <a:sym typeface="+mn-ea"/>
                      </a:endParaRPr>
                    </a:p>
                  </a:txBody>
                  <a:tcPr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000" b="1">
                          <a:latin typeface="Times New Roman" panose="02020603050405020304" charset="0"/>
                        </a:rPr>
                        <a:t>32.2</a:t>
                      </a:r>
                      <a:endParaRPr lang="en-US" altLang="zh-CN" sz="1000" b="1">
                        <a:latin typeface="Times New Roman" panose="02020603050405020304" charset="0"/>
                      </a:endParaRPr>
                    </a:p>
                  </a:txBody>
                  <a:tcPr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000" b="1">
                          <a:latin typeface="Times New Roman" panose="02020603050405020304" charset="0"/>
                        </a:rPr>
                        <a:t>35.9</a:t>
                      </a:r>
                      <a:endParaRPr lang="en-US" altLang="zh-CN" sz="1000" b="1">
                        <a:latin typeface="Times New Roman" panose="02020603050405020304" charset="0"/>
                      </a:endParaRPr>
                    </a:p>
                  </a:txBody>
                  <a:tcPr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000" b="1">
                          <a:latin typeface="Times New Roman" panose="02020603050405020304" charset="0"/>
                        </a:rPr>
                        <a:t>-</a:t>
                      </a:r>
                      <a:endParaRPr lang="en-US" altLang="zh-CN" sz="1000" b="1">
                        <a:latin typeface="Times New Roman" panose="02020603050405020304" charset="0"/>
                      </a:endParaRPr>
                    </a:p>
                  </a:txBody>
                  <a:tcPr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000" b="1">
                          <a:latin typeface="Times New Roman" panose="02020603050405020304" charset="0"/>
                        </a:rPr>
                        <a:t>59ms</a:t>
                      </a:r>
                      <a:endParaRPr lang="en-US" altLang="zh-CN" sz="1000" b="1">
                        <a:latin typeface="Times New Roman" panose="02020603050405020304" charset="0"/>
                      </a:endParaRPr>
                    </a:p>
                  </a:txBody>
                  <a:tcPr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29273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000">
                          <a:latin typeface="Times New Roman" panose="02020603050405020304" charset="0"/>
                          <a:sym typeface="+mn-ea"/>
                        </a:rPr>
                        <a:t>VoVNet-Lite-V19-V</a:t>
                      </a:r>
                      <a:r>
                        <a:rPr lang="en-US" sz="1000">
                          <a:latin typeface="Times New Roman" panose="02020603050405020304" charset="0"/>
                          <a:sym typeface="+mn-ea"/>
                        </a:rPr>
                        <a:t>3</a:t>
                      </a:r>
                      <a:endParaRPr lang="en-US" sz="1000">
                        <a:latin typeface="Times New Roman" panose="02020603050405020304" charset="0"/>
                        <a:sym typeface="+mn-ea"/>
                      </a:endParaRPr>
                    </a:p>
                  </a:txBody>
                  <a:tcPr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000">
                          <a:solidFill>
                            <a:srgbClr val="FF0000"/>
                          </a:solidFill>
                          <a:latin typeface="Times New Roman" panose="02020603050405020304" charset="0"/>
                        </a:rPr>
                        <a:t>32.7</a:t>
                      </a:r>
                      <a:endParaRPr lang="en-US" altLang="zh-CN" sz="1000">
                        <a:solidFill>
                          <a:srgbClr val="FF0000"/>
                        </a:solidFill>
                        <a:latin typeface="Times New Roman" panose="02020603050405020304" charset="0"/>
                      </a:endParaRPr>
                    </a:p>
                  </a:txBody>
                  <a:tcPr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000">
                          <a:latin typeface="Times New Roman" panose="02020603050405020304" charset="0"/>
                        </a:rPr>
                        <a:t>35.9</a:t>
                      </a:r>
                      <a:endParaRPr lang="en-US" altLang="zh-CN" sz="1000">
                        <a:latin typeface="Times New Roman" panose="02020603050405020304" charset="0"/>
                      </a:endParaRPr>
                    </a:p>
                  </a:txBody>
                  <a:tcPr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000">
                          <a:latin typeface="Times New Roman" panose="02020603050405020304" charset="0"/>
                        </a:rPr>
                        <a:t>-</a:t>
                      </a:r>
                      <a:endParaRPr lang="en-US" altLang="zh-CN" sz="1000">
                        <a:latin typeface="Times New Roman" panose="02020603050405020304" charset="0"/>
                      </a:endParaRPr>
                    </a:p>
                  </a:txBody>
                  <a:tcPr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000">
                          <a:latin typeface="Times New Roman" panose="02020603050405020304" charset="0"/>
                        </a:rPr>
                        <a:t>57ms</a:t>
                      </a:r>
                      <a:endParaRPr lang="en-US" altLang="zh-CN" sz="1000">
                        <a:latin typeface="Times New Roman" panose="02020603050405020304" charset="0"/>
                      </a:endParaRPr>
                    </a:p>
                  </a:txBody>
                  <a:tcPr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29146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000">
                          <a:latin typeface="Times New Roman" panose="02020603050405020304" charset="0"/>
                          <a:sym typeface="+mn-ea"/>
                        </a:rPr>
                        <a:t>MobileNextV2</a:t>
                      </a:r>
                      <a:endParaRPr lang="en-US" altLang="zh-CN" sz="1000">
                        <a:latin typeface="Times New Roman" panose="02020603050405020304" charset="0"/>
                      </a:endParaRPr>
                    </a:p>
                  </a:txBody>
                  <a:tcPr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000">
                          <a:latin typeface="Times New Roman" panose="02020603050405020304" charset="0"/>
                        </a:rPr>
                        <a:t>结果没出来</a:t>
                      </a:r>
                      <a:endParaRPr lang="zh-CN" altLang="en-US" sz="1000">
                        <a:latin typeface="Times New Roman" panose="02020603050405020304" charset="0"/>
                      </a:endParaRPr>
                    </a:p>
                  </a:txBody>
                  <a:tcPr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en-US" altLang="zh-CN" sz="1000">
                        <a:latin typeface="Times New Roman" panose="02020603050405020304" charset="0"/>
                      </a:endParaRPr>
                    </a:p>
                  </a:txBody>
                  <a:tcPr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000">
                          <a:latin typeface="Times New Roman" panose="02020603050405020304" charset="0"/>
                        </a:rPr>
                        <a:t>-</a:t>
                      </a:r>
                      <a:endParaRPr lang="en-US" altLang="zh-CN" sz="1000">
                        <a:latin typeface="Times New Roman" panose="02020603050405020304" charset="0"/>
                      </a:endParaRPr>
                    </a:p>
                  </a:txBody>
                  <a:tcPr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en-US" altLang="zh-CN" sz="1000">
                        <a:latin typeface="Times New Roman" panose="02020603050405020304" charset="0"/>
                      </a:endParaRPr>
                    </a:p>
                  </a:txBody>
                  <a:tcPr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52400" y="331470"/>
            <a:ext cx="8839200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ym typeface="+mn-ea"/>
              </a:rPr>
              <a:t>              </a:t>
            </a:r>
            <a:r>
              <a:rPr lang="zh-CN" altLang="en-US">
                <a:sym typeface="+mn-ea"/>
              </a:rPr>
              <a:t>成长收获</a:t>
            </a:r>
            <a:endParaRPr lang="zh-CN" altLang="en-US" dirty="0">
              <a:sym typeface="+mn-ea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152400" y="730836"/>
            <a:ext cx="88392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图片 8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033" y="361950"/>
            <a:ext cx="474785" cy="30480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064260" y="1200150"/>
            <a:ext cx="5490210" cy="26517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Wingdings" panose="05000000000000000000" charset="0"/>
              <a:buChar char="u"/>
            </a:pPr>
            <a:r>
              <a:rPr lang="zh-CN" sz="1400" b="1">
                <a:latin typeface="Times New Roman" panose="02020603050405020304" charset="0"/>
                <a:sym typeface="Wingdings" panose="05000000000000000000" charset="0"/>
              </a:rPr>
              <a:t>知识层面：</a:t>
            </a:r>
            <a:endParaRPr lang="zh-CN" sz="1400" b="1">
              <a:latin typeface="Times New Roman" panose="02020603050405020304" charset="0"/>
              <a:sym typeface="Wingdings" panose="05000000000000000000" charset="0"/>
            </a:endParaRPr>
          </a:p>
          <a:p>
            <a:endParaRPr lang="zh-CN" sz="1400" b="1">
              <a:latin typeface="Times New Roman" panose="02020603050405020304" charset="0"/>
              <a:sym typeface="Wingdings" panose="05000000000000000000" charset="0"/>
            </a:endParaRPr>
          </a:p>
          <a:p>
            <a:r>
              <a:rPr lang="zh-CN" sz="1400" b="1">
                <a:latin typeface="Times New Roman" panose="02020603050405020304" charset="0"/>
                <a:sym typeface="Wingdings" panose="05000000000000000000" charset="0"/>
              </a:rPr>
              <a:t> </a:t>
            </a:r>
            <a:r>
              <a:rPr lang="zh-CN" sz="1400" b="1">
                <a:latin typeface="Times New Roman" panose="02020603050405020304" charset="0"/>
              </a:rPr>
              <a:t>师兄师姐帮助初步入门图像分割领域；</a:t>
            </a:r>
            <a:endParaRPr lang="zh-CN" sz="1400" b="1">
              <a:latin typeface="Times New Roman" panose="02020603050405020304" charset="0"/>
            </a:endParaRPr>
          </a:p>
          <a:p>
            <a:endParaRPr lang="zh-CN" sz="1400" b="1">
              <a:latin typeface="Times New Roman" panose="02020603050405020304" charset="0"/>
            </a:endParaRPr>
          </a:p>
          <a:p>
            <a:r>
              <a:rPr lang="zh-CN" sz="1400" b="1">
                <a:latin typeface="Times New Roman" panose="02020603050405020304" charset="0"/>
                <a:sym typeface="Wingdings" panose="05000000000000000000" charset="0"/>
              </a:rPr>
              <a:t> 工作中的自我总结与反思以及进步；</a:t>
            </a:r>
            <a:endParaRPr lang="zh-CN" sz="1400" b="1">
              <a:latin typeface="Times New Roman" panose="02020603050405020304" charset="0"/>
              <a:sym typeface="Wingdings" panose="05000000000000000000" charset="0"/>
            </a:endParaRPr>
          </a:p>
          <a:p>
            <a:endParaRPr lang="zh-CN" sz="1400" b="1">
              <a:latin typeface="Times New Roman" panose="02020603050405020304" charset="0"/>
              <a:sym typeface="Wingdings" panose="05000000000000000000" charset="0"/>
            </a:endParaRPr>
          </a:p>
          <a:p>
            <a:endParaRPr lang="zh-CN" sz="1400" b="1">
              <a:latin typeface="Times New Roman" panose="02020603050405020304" charset="0"/>
              <a:sym typeface="Wingdings" panose="05000000000000000000" charset="0"/>
            </a:endParaRPr>
          </a:p>
          <a:p>
            <a:pPr marL="285750" indent="-285750">
              <a:buFont typeface="Wingdings" panose="05000000000000000000" charset="0"/>
              <a:buChar char="u"/>
            </a:pPr>
            <a:r>
              <a:rPr lang="zh-CN" sz="1400" b="1">
                <a:latin typeface="Times New Roman" panose="02020603050405020304" charset="0"/>
                <a:sym typeface="Wingdings" panose="05000000000000000000" charset="0"/>
              </a:rPr>
              <a:t>人际交往：</a:t>
            </a:r>
            <a:endParaRPr lang="zh-CN" sz="1400" b="1">
              <a:latin typeface="Times New Roman" panose="02020603050405020304" charset="0"/>
              <a:sym typeface="Wingdings" panose="05000000000000000000" charset="0"/>
            </a:endParaRPr>
          </a:p>
          <a:p>
            <a:endParaRPr lang="zh-CN" sz="1400" b="1">
              <a:latin typeface="Times New Roman" panose="02020603050405020304" charset="0"/>
              <a:sym typeface="Wingdings" panose="05000000000000000000" charset="0"/>
            </a:endParaRPr>
          </a:p>
          <a:p>
            <a:r>
              <a:rPr lang="zh-CN" sz="1400" b="1">
                <a:latin typeface="Times New Roman" panose="02020603050405020304" charset="0"/>
                <a:sym typeface="Wingdings" panose="05000000000000000000" charset="0"/>
              </a:rPr>
              <a:t> 很感谢师兄师姐的信任包容；</a:t>
            </a:r>
            <a:endParaRPr lang="zh-CN" sz="1400" b="1">
              <a:latin typeface="Times New Roman" panose="02020603050405020304" charset="0"/>
              <a:sym typeface="Wingdings" panose="05000000000000000000" charset="0"/>
            </a:endParaRPr>
          </a:p>
          <a:p>
            <a:endParaRPr lang="zh-CN" sz="1400" b="1">
              <a:latin typeface="Times New Roman" panose="02020603050405020304" charset="0"/>
              <a:sym typeface="Wingdings" panose="05000000000000000000" charset="0"/>
            </a:endParaRPr>
          </a:p>
          <a:p>
            <a:r>
              <a:rPr lang="zh-CN" sz="1400" b="1">
                <a:latin typeface="Times New Roman" panose="02020603050405020304" charset="0"/>
                <a:sym typeface="Wingdings" panose="05000000000000000000" charset="0"/>
              </a:rPr>
              <a:t> 很荣幸能够认识优秀的你们；</a:t>
            </a:r>
            <a:endParaRPr lang="zh-CN" sz="1400" b="1">
              <a:latin typeface="Times New Roman" panose="02020603050405020304" charset="0"/>
              <a:sym typeface="Wingdings" panose="05000000000000000000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214313" y="857250"/>
            <a:ext cx="8786812" cy="32146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5606" name="TextBox 28"/>
          <p:cNvSpPr txBox="1">
            <a:spLocks noChangeArrowheads="1"/>
          </p:cNvSpPr>
          <p:nvPr/>
        </p:nvSpPr>
        <p:spPr bwMode="auto">
          <a:xfrm>
            <a:off x="2212572" y="1714501"/>
            <a:ext cx="4273670" cy="101566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en-US" altLang="zh-CN" sz="6000" b="1" spc="-15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微软雅黑" panose="020B0503020204020204" pitchFamily="34" charset="-122"/>
              </a:rPr>
              <a:t>Thank </a:t>
            </a:r>
            <a:r>
              <a:rPr lang="en-US" altLang="zh-CN" sz="60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微软雅黑" panose="020B0503020204020204" pitchFamily="34" charset="-122"/>
              </a:rPr>
              <a:t>you</a:t>
            </a:r>
            <a:r>
              <a:rPr lang="zh-CN" altLang="en-US" sz="60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微软雅黑" panose="020B0503020204020204" pitchFamily="34" charset="-122"/>
              </a:rPr>
              <a:t>！</a:t>
            </a:r>
            <a:endParaRPr lang="zh-CN" altLang="en-US" sz="6000" i="1" spc="-15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943610" y="2036445"/>
            <a:ext cx="7105650" cy="2486660"/>
            <a:chOff x="2421424" y="1077028"/>
            <a:chExt cx="6649351" cy="2817215"/>
          </a:xfrm>
        </p:grpSpPr>
        <p:sp>
          <p:nvSpPr>
            <p:cNvPr id="18" name="Rectangle 3"/>
            <p:cNvSpPr txBox="1">
              <a:spLocks noChangeArrowheads="1"/>
            </p:cNvSpPr>
            <p:nvPr/>
          </p:nvSpPr>
          <p:spPr bwMode="auto">
            <a:xfrm>
              <a:off x="2685243" y="1077028"/>
              <a:ext cx="6385532" cy="281721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lIns="92075" tIns="46038" rIns="92075" bIns="46038"/>
            <a:lstStyle/>
            <a:p>
              <a:pPr algn="l" eaLnBrk="1" hangingPunct="1">
                <a:lnSpc>
                  <a:spcPct val="80000"/>
                </a:lnSpc>
                <a:spcBef>
                  <a:spcPct val="50000"/>
                </a:spcBef>
                <a:defRPr/>
              </a:pPr>
              <a:r>
                <a:rPr lang="zh-CN" altLang="en-US" sz="1200" b="1" kern="0" dirty="0">
                  <a:solidFill>
                    <a:srgbClr val="FF3300"/>
                  </a:solidFill>
                  <a:latin typeface="OPPOSans R" panose="00020600040101010101" pitchFamily="18" charset="-122"/>
                  <a:ea typeface="OPPOSans R" panose="00020600040101010101" pitchFamily="18" charset="-122"/>
                </a:rPr>
                <a:t>教育背景</a:t>
              </a:r>
              <a:endParaRPr lang="zh-CN" altLang="en-US" sz="1200" b="1" kern="0" dirty="0">
                <a:solidFill>
                  <a:srgbClr val="FF3300"/>
                </a:solidFill>
                <a:latin typeface="OPPOSans R" panose="00020600040101010101" pitchFamily="18" charset="-122"/>
                <a:ea typeface="OPPOSans R" panose="00020600040101010101" pitchFamily="18" charset="-122"/>
              </a:endParaRPr>
            </a:p>
            <a:p>
              <a:pPr algn="l" eaLnBrk="1" hangingPunct="1">
                <a:lnSpc>
                  <a:spcPct val="80000"/>
                </a:lnSpc>
                <a:spcBef>
                  <a:spcPct val="50000"/>
                </a:spcBef>
                <a:defRPr/>
              </a:pPr>
              <a:r>
                <a:rPr lang="en-US" altLang="zh-CN" sz="1200" b="1" kern="0" dirty="0">
                  <a:latin typeface="OPPOSans R" panose="00020600040101010101" pitchFamily="18" charset="-122"/>
                  <a:ea typeface="OPPOSans R" panose="00020600040101010101" pitchFamily="18" charset="-122"/>
                </a:rPr>
                <a:t>2014</a:t>
              </a:r>
              <a:r>
                <a:rPr lang="zh-CN" altLang="en-US" sz="1200" b="1" kern="0" dirty="0">
                  <a:latin typeface="OPPOSans R" panose="00020600040101010101" pitchFamily="18" charset="-122"/>
                  <a:ea typeface="OPPOSans R" panose="00020600040101010101" pitchFamily="18" charset="-122"/>
                </a:rPr>
                <a:t>年</a:t>
              </a:r>
              <a:r>
                <a:rPr lang="en-US" altLang="zh-CN" sz="1200" b="1" kern="0" dirty="0">
                  <a:latin typeface="OPPOSans R" panose="00020600040101010101" pitchFamily="18" charset="-122"/>
                  <a:ea typeface="OPPOSans R" panose="00020600040101010101" pitchFamily="18" charset="-122"/>
                </a:rPr>
                <a:t>8</a:t>
              </a:r>
              <a:r>
                <a:rPr lang="zh-CN" altLang="en-US" sz="1200" b="1" kern="0" dirty="0">
                  <a:latin typeface="OPPOSans R" panose="00020600040101010101" pitchFamily="18" charset="-122"/>
                  <a:ea typeface="OPPOSans R" panose="00020600040101010101" pitchFamily="18" charset="-122"/>
                </a:rPr>
                <a:t>月 </a:t>
              </a:r>
              <a:r>
                <a:rPr lang="en-US" altLang="zh-CN" sz="1200" b="1" kern="0" dirty="0">
                  <a:latin typeface="OPPOSans R" panose="00020600040101010101" pitchFamily="18" charset="-122"/>
                  <a:ea typeface="OPPOSans R" panose="00020600040101010101" pitchFamily="18" charset="-122"/>
                </a:rPr>
                <a:t>-</a:t>
              </a:r>
              <a:r>
                <a:rPr lang="zh-CN" altLang="en-US" sz="1200" b="1" kern="0" dirty="0">
                  <a:latin typeface="OPPOSans R" panose="00020600040101010101" pitchFamily="18" charset="-122"/>
                  <a:ea typeface="OPPOSans R" panose="00020600040101010101" pitchFamily="18" charset="-122"/>
                </a:rPr>
                <a:t> </a:t>
              </a:r>
              <a:r>
                <a:rPr lang="en-US" altLang="zh-CN" sz="1200" b="1" kern="0" dirty="0">
                  <a:latin typeface="OPPOSans R" panose="00020600040101010101" pitchFamily="18" charset="-122"/>
                  <a:ea typeface="OPPOSans R" panose="00020600040101010101" pitchFamily="18" charset="-122"/>
                </a:rPr>
                <a:t>2018</a:t>
              </a:r>
              <a:r>
                <a:rPr lang="zh-CN" altLang="en-US" sz="1200" b="1" kern="0" dirty="0">
                  <a:latin typeface="OPPOSans R" panose="00020600040101010101" pitchFamily="18" charset="-122"/>
                  <a:ea typeface="OPPOSans R" panose="00020600040101010101" pitchFamily="18" charset="-122"/>
                </a:rPr>
                <a:t>年</a:t>
              </a:r>
              <a:r>
                <a:rPr lang="en-US" altLang="zh-CN" sz="1200" b="1" kern="0" dirty="0">
                  <a:latin typeface="OPPOSans R" panose="00020600040101010101" pitchFamily="18" charset="-122"/>
                  <a:ea typeface="OPPOSans R" panose="00020600040101010101" pitchFamily="18" charset="-122"/>
                </a:rPr>
                <a:t>6</a:t>
              </a:r>
              <a:r>
                <a:rPr lang="zh-CN" altLang="en-US" sz="1200" b="1" kern="0" dirty="0">
                  <a:latin typeface="OPPOSans R" panose="00020600040101010101" pitchFamily="18" charset="-122"/>
                  <a:ea typeface="OPPOSans R" panose="00020600040101010101" pitchFamily="18" charset="-122"/>
                </a:rPr>
                <a:t>月  </a:t>
              </a:r>
              <a:r>
                <a:rPr lang="zh-CN" altLang="en-US" sz="1200" b="1" kern="0" dirty="0">
                  <a:latin typeface="OPPOSans R" panose="00020600040101010101" pitchFamily="18" charset="-122"/>
                  <a:ea typeface="OPPOSans R" panose="00020600040101010101" pitchFamily="18" charset="-122"/>
                  <a:sym typeface="+mn-ea"/>
                </a:rPr>
                <a:t>东南大学</a:t>
              </a:r>
              <a:r>
                <a:rPr lang="zh-CN" altLang="en-US" sz="1200" b="1" kern="0" dirty="0">
                  <a:latin typeface="OPPOSans R" panose="00020600040101010101" pitchFamily="18" charset="-122"/>
                  <a:ea typeface="OPPOSans R" panose="00020600040101010101" pitchFamily="18" charset="-122"/>
                </a:rPr>
                <a:t>  物理学院</a:t>
              </a:r>
              <a:endParaRPr lang="zh-CN" altLang="en-US" sz="1200" b="1" kern="0" dirty="0">
                <a:latin typeface="OPPOSans R" panose="00020600040101010101" pitchFamily="18" charset="-122"/>
                <a:ea typeface="OPPOSans R" panose="00020600040101010101" pitchFamily="18" charset="-122"/>
              </a:endParaRPr>
            </a:p>
            <a:p>
              <a:pPr>
                <a:lnSpc>
                  <a:spcPct val="80000"/>
                </a:lnSpc>
                <a:spcBef>
                  <a:spcPct val="20000"/>
                </a:spcBef>
                <a:defRPr/>
              </a:pPr>
              <a:r>
                <a:rPr lang="en-US" altLang="zh-CN" sz="1200" b="1" kern="0" dirty="0">
                  <a:latin typeface="OPPOSans R" panose="00020600040101010101" pitchFamily="18" charset="-122"/>
                  <a:ea typeface="OPPOSans R" panose="00020600040101010101" pitchFamily="18" charset="-122"/>
                </a:rPr>
                <a:t>2018</a:t>
              </a:r>
              <a:r>
                <a:rPr lang="zh-CN" altLang="en-US" sz="1200" b="1" kern="0" dirty="0">
                  <a:latin typeface="OPPOSans R" panose="00020600040101010101" pitchFamily="18" charset="-122"/>
                  <a:ea typeface="OPPOSans R" panose="00020600040101010101" pitchFamily="18" charset="-122"/>
                </a:rPr>
                <a:t>年</a:t>
              </a:r>
              <a:r>
                <a:rPr lang="en-US" altLang="zh-CN" sz="1200" b="1" kern="0" dirty="0">
                  <a:latin typeface="OPPOSans R" panose="00020600040101010101" pitchFamily="18" charset="-122"/>
                  <a:ea typeface="OPPOSans R" panose="00020600040101010101" pitchFamily="18" charset="-122"/>
                </a:rPr>
                <a:t>8</a:t>
              </a:r>
              <a:r>
                <a:rPr lang="zh-CN" altLang="en-US" sz="1200" b="1" kern="0" dirty="0">
                  <a:latin typeface="OPPOSans R" panose="00020600040101010101" pitchFamily="18" charset="-122"/>
                  <a:ea typeface="OPPOSans R" panose="00020600040101010101" pitchFamily="18" charset="-122"/>
                </a:rPr>
                <a:t>月 </a:t>
              </a:r>
              <a:r>
                <a:rPr lang="en-US" altLang="zh-CN" sz="1200" b="1" kern="0" dirty="0">
                  <a:latin typeface="OPPOSans R" panose="00020600040101010101" pitchFamily="18" charset="-122"/>
                  <a:ea typeface="OPPOSans R" panose="00020600040101010101" pitchFamily="18" charset="-122"/>
                </a:rPr>
                <a:t>- 2021</a:t>
              </a:r>
              <a:r>
                <a:rPr lang="zh-CN" altLang="en-US" sz="1200" b="1" kern="0" dirty="0">
                  <a:latin typeface="OPPOSans R" panose="00020600040101010101" pitchFamily="18" charset="-122"/>
                  <a:ea typeface="OPPOSans R" panose="00020600040101010101" pitchFamily="18" charset="-122"/>
                </a:rPr>
                <a:t>年</a:t>
              </a:r>
              <a:r>
                <a:rPr lang="en-US" altLang="zh-CN" sz="1200" b="1" kern="0" dirty="0">
                  <a:latin typeface="OPPOSans R" panose="00020600040101010101" pitchFamily="18" charset="-122"/>
                  <a:ea typeface="OPPOSans R" panose="00020600040101010101" pitchFamily="18" charset="-122"/>
                </a:rPr>
                <a:t>6</a:t>
              </a:r>
              <a:r>
                <a:rPr lang="zh-CN" altLang="en-US" sz="1200" b="1" kern="0" dirty="0">
                  <a:latin typeface="OPPOSans R" panose="00020600040101010101" pitchFamily="18" charset="-122"/>
                  <a:ea typeface="OPPOSans R" panose="00020600040101010101" pitchFamily="18" charset="-122"/>
                </a:rPr>
                <a:t>月  </a:t>
              </a:r>
              <a:r>
                <a:rPr lang="zh-CN" altLang="en-US" sz="1200" b="1" kern="0" dirty="0">
                  <a:latin typeface="OPPOSans R" panose="00020600040101010101" pitchFamily="18" charset="-122"/>
                  <a:ea typeface="OPPOSans R" panose="00020600040101010101" pitchFamily="18" charset="-122"/>
                  <a:sym typeface="+mn-ea"/>
                </a:rPr>
                <a:t>东南大学</a:t>
              </a:r>
              <a:r>
                <a:rPr lang="zh-CN" altLang="en-US" sz="1200" b="1" kern="0" dirty="0">
                  <a:latin typeface="OPPOSans R" panose="00020600040101010101" pitchFamily="18" charset="-122"/>
                  <a:ea typeface="OPPOSans R" panose="00020600040101010101" pitchFamily="18" charset="-122"/>
                </a:rPr>
                <a:t>  微电子学院</a:t>
              </a:r>
              <a:endParaRPr lang="zh-CN" altLang="en-US" sz="1200" b="1" kern="0" dirty="0">
                <a:latin typeface="OPPOSans R" panose="00020600040101010101" pitchFamily="18" charset="-122"/>
                <a:ea typeface="OPPOSans R" panose="00020600040101010101" pitchFamily="18" charset="-122"/>
              </a:endParaRPr>
            </a:p>
            <a:p>
              <a:pPr algn="l" eaLnBrk="1" hangingPunct="1">
                <a:lnSpc>
                  <a:spcPct val="80000"/>
                </a:lnSpc>
                <a:spcBef>
                  <a:spcPct val="20000"/>
                </a:spcBef>
                <a:defRPr/>
              </a:pPr>
              <a:endParaRPr lang="en-US" altLang="zh-CN" sz="1400" b="1" kern="0" dirty="0">
                <a:latin typeface="OPPOSans R" panose="00020600040101010101" pitchFamily="18" charset="-122"/>
                <a:ea typeface="OPPOSans R" panose="00020600040101010101" pitchFamily="18" charset="-122"/>
              </a:endParaRPr>
            </a:p>
            <a:p>
              <a:pPr algn="l" eaLnBrk="1" hangingPunct="1">
                <a:lnSpc>
                  <a:spcPct val="80000"/>
                </a:lnSpc>
                <a:spcBef>
                  <a:spcPct val="20000"/>
                </a:spcBef>
                <a:defRPr/>
              </a:pPr>
              <a:r>
                <a:rPr lang="zh-CN" altLang="en-US" sz="1200" b="1" kern="0" dirty="0">
                  <a:solidFill>
                    <a:srgbClr val="FF3300"/>
                  </a:solidFill>
                  <a:latin typeface="OPPOSans R" panose="00020600040101010101" pitchFamily="18" charset="-122"/>
                  <a:ea typeface="OPPOSans R" panose="00020600040101010101" pitchFamily="18" charset="-122"/>
                </a:rPr>
                <a:t>校内实践</a:t>
              </a:r>
              <a:endParaRPr lang="zh-CN" altLang="en-US" sz="1200" b="1" kern="0" dirty="0">
                <a:solidFill>
                  <a:srgbClr val="FF3300"/>
                </a:solidFill>
                <a:latin typeface="OPPOSans R" panose="00020600040101010101" pitchFamily="18" charset="-122"/>
                <a:ea typeface="OPPOSans R" panose="00020600040101010101" pitchFamily="18" charset="-122"/>
              </a:endParaRPr>
            </a:p>
            <a:p>
              <a:pPr>
                <a:lnSpc>
                  <a:spcPct val="80000"/>
                </a:lnSpc>
                <a:spcBef>
                  <a:spcPct val="20000"/>
                </a:spcBef>
                <a:defRPr/>
              </a:pPr>
              <a:r>
                <a:rPr lang="en-US" altLang="zh-CN" sz="1200" b="1" kern="0" dirty="0">
                  <a:solidFill>
                    <a:schemeClr val="tx1"/>
                  </a:solidFill>
                  <a:latin typeface="OPPOSans R" panose="00020600040101010101" pitchFamily="18" charset="-122"/>
                  <a:ea typeface="OPPOSans R" panose="00020600040101010101" pitchFamily="18" charset="-122"/>
                </a:rPr>
                <a:t>1.参与实验室与华为合作的神经网络模型的压缩与加速课题</a:t>
              </a:r>
              <a:r>
                <a:rPr lang="zh-CN" altLang="en-US" sz="1200" b="1" kern="0" dirty="0">
                  <a:solidFill>
                    <a:schemeClr val="tx1"/>
                  </a:solidFill>
                  <a:latin typeface="OPPOSans R" panose="00020600040101010101" pitchFamily="18" charset="-122"/>
                  <a:ea typeface="OPPOSans R" panose="00020600040101010101" pitchFamily="18" charset="-122"/>
                </a:rPr>
                <a:t>，成果有两篇专利，三作论文一篇；</a:t>
              </a:r>
              <a:endParaRPr lang="zh-CN" altLang="en-US" sz="1200" b="1" kern="0" dirty="0">
                <a:solidFill>
                  <a:schemeClr val="tx1"/>
                </a:solidFill>
                <a:latin typeface="OPPOSans R" panose="00020600040101010101" pitchFamily="18" charset="-122"/>
                <a:ea typeface="OPPOSans R" panose="00020600040101010101" pitchFamily="18" charset="-122"/>
              </a:endParaRPr>
            </a:p>
            <a:p>
              <a:pPr>
                <a:lnSpc>
                  <a:spcPct val="80000"/>
                </a:lnSpc>
                <a:spcBef>
                  <a:spcPct val="20000"/>
                </a:spcBef>
                <a:defRPr/>
              </a:pPr>
              <a:r>
                <a:rPr lang="en-US" altLang="zh-CN" sz="1200" b="1" kern="0" dirty="0">
                  <a:solidFill>
                    <a:schemeClr val="tx1"/>
                  </a:solidFill>
                  <a:latin typeface="OPPOSans R" panose="00020600040101010101" pitchFamily="18" charset="-122"/>
                  <a:ea typeface="OPPOSans R" panose="00020600040101010101" pitchFamily="18" charset="-122"/>
                </a:rPr>
                <a:t>2.</a:t>
              </a:r>
              <a:r>
                <a:rPr lang="zh-CN" altLang="en-US" sz="1200" b="1" kern="0" dirty="0">
                  <a:solidFill>
                    <a:schemeClr val="tx1"/>
                  </a:solidFill>
                  <a:latin typeface="OPPOSans R" panose="00020600040101010101" pitchFamily="18" charset="-122"/>
                  <a:ea typeface="OPPOSans R" panose="00020600040101010101" pitchFamily="18" charset="-122"/>
                </a:rPr>
                <a:t>参与</a:t>
              </a:r>
              <a:r>
                <a:rPr lang="en-US" altLang="zh-CN" sz="1200" b="1" kern="0" dirty="0">
                  <a:solidFill>
                    <a:schemeClr val="tx1"/>
                  </a:solidFill>
                  <a:latin typeface="OPPOSans R" panose="00020600040101010101" pitchFamily="18" charset="-122"/>
                  <a:ea typeface="OPPOSans R" panose="00020600040101010101" pitchFamily="18" charset="-122"/>
                </a:rPr>
                <a:t>”</a:t>
              </a:r>
              <a:r>
                <a:rPr lang="zh-CN" altLang="en-US" sz="1200" b="1" kern="0" dirty="0">
                  <a:solidFill>
                    <a:schemeClr val="tx1"/>
                  </a:solidFill>
                  <a:latin typeface="OPPOSans R" panose="00020600040101010101" pitchFamily="18" charset="-122"/>
                  <a:ea typeface="OPPOSans R" panose="00020600040101010101" pitchFamily="18" charset="-122"/>
                </a:rPr>
                <a:t>华为杯</a:t>
              </a:r>
              <a:r>
                <a:rPr lang="en-US" altLang="zh-CN" sz="1200" b="1" kern="0" dirty="0">
                  <a:solidFill>
                    <a:schemeClr val="tx1"/>
                  </a:solidFill>
                  <a:latin typeface="OPPOSans R" panose="00020600040101010101" pitchFamily="18" charset="-122"/>
                  <a:ea typeface="OPPOSans R" panose="00020600040101010101" pitchFamily="18" charset="-122"/>
                </a:rPr>
                <a:t>”</a:t>
              </a:r>
              <a:r>
                <a:rPr lang="zh-CN" altLang="en-US" sz="1200" b="1" kern="0" dirty="0">
                  <a:solidFill>
                    <a:schemeClr val="tx1"/>
                  </a:solidFill>
                  <a:latin typeface="OPPOSans R" panose="00020600040101010101" pitchFamily="18" charset="-122"/>
                  <a:ea typeface="OPPOSans R" panose="00020600040101010101" pitchFamily="18" charset="-122"/>
                </a:rPr>
                <a:t>第十五届全国研究生数模竞赛，获得全国二等奖（前</a:t>
              </a:r>
              <a:r>
                <a:rPr lang="en-US" altLang="zh-CN" sz="1200" b="1" kern="0" dirty="0">
                  <a:solidFill>
                    <a:schemeClr val="tx1"/>
                  </a:solidFill>
                  <a:latin typeface="OPPOSans R" panose="00020600040101010101" pitchFamily="18" charset="-122"/>
                  <a:ea typeface="OPPOSans R" panose="00020600040101010101" pitchFamily="18" charset="-122"/>
                </a:rPr>
                <a:t>15%</a:t>
              </a:r>
              <a:r>
                <a:rPr lang="zh-CN" altLang="en-US" sz="1200" b="1" kern="0" dirty="0">
                  <a:solidFill>
                    <a:schemeClr val="tx1"/>
                  </a:solidFill>
                  <a:latin typeface="OPPOSans R" panose="00020600040101010101" pitchFamily="18" charset="-122"/>
                  <a:ea typeface="OPPOSans R" panose="00020600040101010101" pitchFamily="18" charset="-122"/>
                </a:rPr>
                <a:t>）；</a:t>
              </a:r>
              <a:endParaRPr lang="zh-CN" altLang="en-US" sz="1200" b="1" kern="0" dirty="0">
                <a:solidFill>
                  <a:schemeClr val="tx1"/>
                </a:solidFill>
                <a:latin typeface="OPPOSans R" panose="00020600040101010101" pitchFamily="18" charset="-122"/>
                <a:ea typeface="OPPOSans R" panose="00020600040101010101" pitchFamily="18" charset="-122"/>
              </a:endParaRPr>
            </a:p>
            <a:p>
              <a:pPr>
                <a:lnSpc>
                  <a:spcPct val="80000"/>
                </a:lnSpc>
                <a:spcBef>
                  <a:spcPct val="20000"/>
                </a:spcBef>
                <a:defRPr/>
              </a:pPr>
              <a:r>
                <a:rPr lang="en-US" altLang="zh-CN" sz="1200" b="1" kern="0" dirty="0">
                  <a:solidFill>
                    <a:schemeClr val="tx1"/>
                  </a:solidFill>
                  <a:latin typeface="OPPOSans R" panose="00020600040101010101" pitchFamily="18" charset="-122"/>
                  <a:ea typeface="OPPOSans R" panose="00020600040101010101" pitchFamily="18" charset="-122"/>
                </a:rPr>
                <a:t>3.</a:t>
              </a:r>
              <a:r>
                <a:rPr lang="zh-CN" altLang="en-US" sz="1200" b="1" kern="0" dirty="0">
                  <a:solidFill>
                    <a:schemeClr val="tx1"/>
                  </a:solidFill>
                  <a:latin typeface="OPPOSans R" panose="00020600040101010101" pitchFamily="18" charset="-122"/>
                  <a:ea typeface="OPPOSans R" panose="00020600040101010101" pitchFamily="18" charset="-122"/>
                </a:rPr>
                <a:t>获得过一次国奖以及东南大学优秀团干部等，担任过团支书、职业发展协会会长。</a:t>
              </a:r>
              <a:endParaRPr lang="zh-CN" altLang="en-US" sz="1200" b="1" kern="0" dirty="0">
                <a:solidFill>
                  <a:schemeClr val="tx1"/>
                </a:solidFill>
                <a:latin typeface="OPPOSans R" panose="00020600040101010101" pitchFamily="18" charset="-122"/>
                <a:ea typeface="OPPOSans R" panose="00020600040101010101" pitchFamily="18" charset="-122"/>
              </a:endParaRPr>
            </a:p>
            <a:p>
              <a:pPr>
                <a:lnSpc>
                  <a:spcPct val="80000"/>
                </a:lnSpc>
                <a:spcBef>
                  <a:spcPct val="20000"/>
                </a:spcBef>
                <a:defRPr/>
              </a:pPr>
              <a:endParaRPr lang="zh-CN" altLang="en-US" sz="1200" b="1" kern="0" dirty="0">
                <a:solidFill>
                  <a:schemeClr val="tx1"/>
                </a:solidFill>
                <a:latin typeface="OPPOSans R" panose="00020600040101010101" pitchFamily="18" charset="-122"/>
                <a:ea typeface="OPPOSans R" panose="00020600040101010101" pitchFamily="18" charset="-122"/>
              </a:endParaRPr>
            </a:p>
            <a:p>
              <a:pPr>
                <a:lnSpc>
                  <a:spcPct val="80000"/>
                </a:lnSpc>
                <a:spcBef>
                  <a:spcPct val="20000"/>
                </a:spcBef>
                <a:defRPr/>
              </a:pPr>
              <a:r>
                <a:rPr lang="zh-CN" altLang="en-US" sz="1200" b="1" kern="0" dirty="0">
                  <a:solidFill>
                    <a:srgbClr val="FF3300"/>
                  </a:solidFill>
                  <a:latin typeface="OPPOSans R" panose="00020600040101010101" pitchFamily="18" charset="-122"/>
                  <a:ea typeface="OPPOSans R" panose="00020600040101010101" pitchFamily="18" charset="-122"/>
                  <a:sym typeface="+mn-ea"/>
                </a:rPr>
                <a:t>校外实践</a:t>
              </a:r>
              <a:endParaRPr lang="zh-CN" altLang="en-US" sz="1200" b="1" kern="0" dirty="0">
                <a:solidFill>
                  <a:srgbClr val="FF3300"/>
                </a:solidFill>
                <a:latin typeface="OPPOSans R" panose="00020600040101010101" pitchFamily="18" charset="-122"/>
                <a:ea typeface="OPPOSans R" panose="00020600040101010101" pitchFamily="18" charset="-122"/>
                <a:sym typeface="+mn-ea"/>
              </a:endParaRPr>
            </a:p>
            <a:p>
              <a:pPr>
                <a:lnSpc>
                  <a:spcPct val="80000"/>
                </a:lnSpc>
                <a:spcBef>
                  <a:spcPct val="20000"/>
                </a:spcBef>
                <a:defRPr/>
              </a:pPr>
              <a:r>
                <a:rPr lang="en-US" altLang="zh-CN" sz="1200" b="1" kern="0" dirty="0">
                  <a:latin typeface="OPPOSans R" panose="00020600040101010101" pitchFamily="18" charset="-122"/>
                  <a:ea typeface="OPPOSans R" panose="00020600040101010101" pitchFamily="18" charset="-122"/>
                  <a:sym typeface="+mn-ea"/>
                </a:rPr>
                <a:t>2019</a:t>
              </a:r>
              <a:r>
                <a:rPr lang="zh-CN" altLang="en-US" sz="1200" b="1" kern="0" dirty="0">
                  <a:latin typeface="OPPOSans R" panose="00020600040101010101" pitchFamily="18" charset="-122"/>
                  <a:ea typeface="OPPOSans R" panose="00020600040101010101" pitchFamily="18" charset="-122"/>
                  <a:sym typeface="+mn-ea"/>
                </a:rPr>
                <a:t>年</a:t>
              </a:r>
              <a:r>
                <a:rPr lang="en-US" altLang="zh-CN" sz="1200" b="1" kern="0" dirty="0">
                  <a:latin typeface="OPPOSans R" panose="00020600040101010101" pitchFamily="18" charset="-122"/>
                  <a:ea typeface="OPPOSans R" panose="00020600040101010101" pitchFamily="18" charset="-122"/>
                  <a:sym typeface="+mn-ea"/>
                </a:rPr>
                <a:t>6</a:t>
              </a:r>
              <a:r>
                <a:rPr lang="zh-CN" altLang="en-US" sz="1200" b="1" kern="0" dirty="0">
                  <a:latin typeface="OPPOSans R" panose="00020600040101010101" pitchFamily="18" charset="-122"/>
                  <a:ea typeface="OPPOSans R" panose="00020600040101010101" pitchFamily="18" charset="-122"/>
                  <a:sym typeface="+mn-ea"/>
                </a:rPr>
                <a:t>月 </a:t>
              </a:r>
              <a:r>
                <a:rPr lang="en-US" altLang="zh-CN" sz="1200" b="1" kern="0" dirty="0">
                  <a:latin typeface="OPPOSans R" panose="00020600040101010101" pitchFamily="18" charset="-122"/>
                  <a:ea typeface="OPPOSans R" panose="00020600040101010101" pitchFamily="18" charset="-122"/>
                  <a:sym typeface="+mn-ea"/>
                </a:rPr>
                <a:t>- 2020</a:t>
              </a:r>
              <a:r>
                <a:rPr lang="zh-CN" altLang="en-US" sz="1200" b="1" kern="0" dirty="0">
                  <a:latin typeface="OPPOSans R" panose="00020600040101010101" pitchFamily="18" charset="-122"/>
                  <a:ea typeface="OPPOSans R" panose="00020600040101010101" pitchFamily="18" charset="-122"/>
                  <a:sym typeface="+mn-ea"/>
                </a:rPr>
                <a:t>年</a:t>
              </a:r>
              <a:r>
                <a:rPr lang="en-US" altLang="zh-CN" sz="1200" b="1" kern="0" dirty="0">
                  <a:latin typeface="OPPOSans R" panose="00020600040101010101" pitchFamily="18" charset="-122"/>
                  <a:ea typeface="OPPOSans R" panose="00020600040101010101" pitchFamily="18" charset="-122"/>
                  <a:sym typeface="+mn-ea"/>
                </a:rPr>
                <a:t>1</a:t>
              </a:r>
              <a:r>
                <a:rPr lang="zh-CN" altLang="en-US" sz="1200" b="1" kern="0" dirty="0">
                  <a:latin typeface="OPPOSans R" panose="00020600040101010101" pitchFamily="18" charset="-122"/>
                  <a:ea typeface="OPPOSans R" panose="00020600040101010101" pitchFamily="18" charset="-122"/>
                  <a:sym typeface="+mn-ea"/>
                </a:rPr>
                <a:t>月  北京陌陌   算法实习生</a:t>
              </a:r>
              <a:endParaRPr lang="zh-CN" altLang="en-US" sz="1200" b="1" kern="0" dirty="0">
                <a:latin typeface="OPPOSans R" panose="00020600040101010101" pitchFamily="18" charset="-122"/>
                <a:ea typeface="OPPOSans R" panose="00020600040101010101" pitchFamily="18" charset="-122"/>
                <a:sym typeface="+mn-ea"/>
              </a:endParaRPr>
            </a:p>
            <a:p>
              <a:pPr>
                <a:lnSpc>
                  <a:spcPct val="80000"/>
                </a:lnSpc>
                <a:spcBef>
                  <a:spcPct val="20000"/>
                </a:spcBef>
                <a:defRPr/>
              </a:pPr>
              <a:r>
                <a:rPr lang="zh-CN" altLang="en-US" sz="1200" b="1" kern="0" dirty="0">
                  <a:latin typeface="OPPOSans R" panose="00020600040101010101" pitchFamily="18" charset="-122"/>
                  <a:ea typeface="OPPOSans R" panose="00020600040101010101" pitchFamily="18" charset="-122"/>
                </a:rPr>
                <a:t>工作内容：实习期间承担了三个项目，分别为直播中的手势识别、身份证识别以及数学公式识别，      </a:t>
              </a:r>
              <a:endParaRPr lang="zh-CN" altLang="en-US" sz="1200" b="1" kern="0" dirty="0">
                <a:latin typeface="OPPOSans R" panose="00020600040101010101" pitchFamily="18" charset="-122"/>
                <a:ea typeface="OPPOSans R" panose="00020600040101010101" pitchFamily="18" charset="-122"/>
              </a:endParaRPr>
            </a:p>
            <a:p>
              <a:pPr>
                <a:lnSpc>
                  <a:spcPct val="80000"/>
                </a:lnSpc>
                <a:spcBef>
                  <a:spcPct val="20000"/>
                </a:spcBef>
                <a:defRPr/>
              </a:pPr>
              <a:r>
                <a:rPr lang="zh-CN" altLang="en-US" sz="1200" b="1" kern="0" dirty="0">
                  <a:latin typeface="OPPOSans R" panose="00020600040101010101" pitchFamily="18" charset="-122"/>
                  <a:ea typeface="OPPOSans R" panose="00020600040101010101" pitchFamily="18" charset="-122"/>
                </a:rPr>
                <a:t>          前两个成功上线。</a:t>
              </a:r>
              <a:endParaRPr lang="zh-CN" altLang="en-US" sz="1200" b="1" kern="0" dirty="0">
                <a:latin typeface="OPPOSans R" panose="00020600040101010101" pitchFamily="18" charset="-122"/>
                <a:ea typeface="OPPOSans R" panose="00020600040101010101" pitchFamily="18" charset="-122"/>
              </a:endParaRPr>
            </a:p>
          </p:txBody>
        </p:sp>
        <p:pic>
          <p:nvPicPr>
            <p:cNvPr id="19" name="图片 18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2421424" y="1154190"/>
              <a:ext cx="111663" cy="111696"/>
            </a:xfrm>
            <a:prstGeom prst="rect">
              <a:avLst/>
            </a:prstGeom>
          </p:spPr>
        </p:pic>
        <p:pic>
          <p:nvPicPr>
            <p:cNvPr id="22" name="图片 21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2428976" y="2091374"/>
              <a:ext cx="104132" cy="104132"/>
            </a:xfrm>
            <a:prstGeom prst="rect">
              <a:avLst/>
            </a:prstGeom>
          </p:spPr>
        </p:pic>
      </p:grpSp>
      <p:graphicFrame>
        <p:nvGraphicFramePr>
          <p:cNvPr id="13" name="表格 12"/>
          <p:cNvGraphicFramePr>
            <a:graphicFrameLocks noGrp="1"/>
          </p:cNvGraphicFramePr>
          <p:nvPr/>
        </p:nvGraphicFramePr>
        <p:xfrm>
          <a:off x="865505" y="1127760"/>
          <a:ext cx="7129145" cy="3168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4700"/>
                <a:gridCol w="2790190"/>
                <a:gridCol w="737870"/>
                <a:gridCol w="2826385"/>
              </a:tblGrid>
              <a:tr h="31686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 smtClean="0">
                          <a:latin typeface="OPPOSans R" panose="00020600040101010101" pitchFamily="18" charset="-122"/>
                          <a:ea typeface="OPPOSans R" panose="00020600040101010101" pitchFamily="18" charset="-122"/>
                        </a:rPr>
                        <a:t>姓名</a:t>
                      </a:r>
                      <a:endParaRPr lang="zh-CN" altLang="en-US" sz="1200" dirty="0">
                        <a:latin typeface="OPPOSans R" panose="00020600040101010101" pitchFamily="18" charset="-122"/>
                        <a:ea typeface="OPPOSans R" panose="00020600040101010101" pitchFamily="18" charset="-122"/>
                      </a:endParaRPr>
                    </a:p>
                  </a:txBody>
                  <a:tcPr marL="80639" marR="80639" marT="40320" marB="40320" anchor="ctr">
                    <a:solidFill>
                      <a:srgbClr val="49B48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>
                          <a:latin typeface="OPPOSans R" panose="00020600040101010101" pitchFamily="18" charset="-122"/>
                          <a:ea typeface="OPPOSans R" panose="00020600040101010101" pitchFamily="18" charset="-122"/>
                        </a:rPr>
                        <a:t>吕锋</a:t>
                      </a:r>
                      <a:endParaRPr lang="zh-CN" altLang="en-US" sz="1200" dirty="0">
                        <a:latin typeface="OPPOSans R" panose="00020600040101010101" pitchFamily="18" charset="-122"/>
                        <a:ea typeface="OPPOSans R" panose="00020600040101010101" pitchFamily="18" charset="-122"/>
                      </a:endParaRPr>
                    </a:p>
                  </a:txBody>
                  <a:tcPr marL="80639" marR="80639" marT="40320" marB="40320" anchor="ctr">
                    <a:solidFill>
                      <a:srgbClr val="49B48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 smtClean="0">
                          <a:latin typeface="OPPOSans R" panose="00020600040101010101" pitchFamily="18" charset="-122"/>
                          <a:ea typeface="OPPOSans R" panose="00020600040101010101" pitchFamily="18" charset="-122"/>
                        </a:rPr>
                        <a:t>工号</a:t>
                      </a:r>
                      <a:endParaRPr lang="zh-CN" altLang="en-US" sz="1200" dirty="0">
                        <a:latin typeface="OPPOSans R" panose="00020600040101010101" pitchFamily="18" charset="-122"/>
                        <a:ea typeface="OPPOSans R" panose="00020600040101010101" pitchFamily="18" charset="-122"/>
                      </a:endParaRPr>
                    </a:p>
                  </a:txBody>
                  <a:tcPr marL="80639" marR="80639" marT="40320" marB="40320" anchor="ctr">
                    <a:solidFill>
                      <a:srgbClr val="49B48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25" dirty="0">
                          <a:latin typeface="OPPOSans R" panose="00020600040101010101" pitchFamily="18" charset="-122"/>
                          <a:ea typeface="OPPOSans R" panose="00020600040101010101" pitchFamily="18" charset="-122"/>
                        </a:rPr>
                        <a:t>S902923</a:t>
                      </a:r>
                      <a:endParaRPr lang="en-US" altLang="zh-CN" sz="1425" dirty="0">
                        <a:latin typeface="OPPOSans R" panose="00020600040101010101" pitchFamily="18" charset="-122"/>
                        <a:ea typeface="OPPOSans R" panose="00020600040101010101" pitchFamily="18" charset="-122"/>
                      </a:endParaRPr>
                    </a:p>
                  </a:txBody>
                  <a:tcPr marL="80639" marR="80639" marT="40320" marB="40320" anchor="ctr">
                    <a:solidFill>
                      <a:srgbClr val="49B489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4" name="表格 13"/>
          <p:cNvGraphicFramePr>
            <a:graphicFrameLocks noGrp="1"/>
          </p:cNvGraphicFramePr>
          <p:nvPr/>
        </p:nvGraphicFramePr>
        <p:xfrm>
          <a:off x="865505" y="1443990"/>
          <a:ext cx="7129145" cy="3181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4700"/>
                <a:gridCol w="2790190"/>
                <a:gridCol w="748030"/>
                <a:gridCol w="2816225"/>
              </a:tblGrid>
              <a:tr h="31813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 smtClean="0">
                          <a:latin typeface="OPPOSans R" panose="00020600040101010101" pitchFamily="18" charset="-122"/>
                          <a:ea typeface="OPPOSans R" panose="00020600040101010101" pitchFamily="18" charset="-122"/>
                        </a:rPr>
                        <a:t>部门</a:t>
                      </a:r>
                      <a:endParaRPr lang="zh-CN" altLang="en-US" sz="1200" dirty="0">
                        <a:latin typeface="OPPOSans R" panose="00020600040101010101" pitchFamily="18" charset="-122"/>
                        <a:ea typeface="OPPOSans R" panose="00020600040101010101" pitchFamily="18" charset="-122"/>
                      </a:endParaRPr>
                    </a:p>
                  </a:txBody>
                  <a:tcPr marL="80639" marR="80639" marT="40320" marB="40320" anchor="ctr">
                    <a:solidFill>
                      <a:srgbClr val="49B48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>
                          <a:latin typeface="OPPOSans R" panose="00020600040101010101" pitchFamily="18" charset="-122"/>
                          <a:ea typeface="OPPOSans R" panose="00020600040101010101" pitchFamily="18" charset="-122"/>
                        </a:rPr>
                        <a:t>智能感知与交互研究部</a:t>
                      </a:r>
                      <a:endParaRPr lang="zh-CN" altLang="en-US" sz="1200" dirty="0">
                        <a:latin typeface="OPPOSans R" panose="00020600040101010101" pitchFamily="18" charset="-122"/>
                        <a:ea typeface="OPPOSans R" panose="00020600040101010101" pitchFamily="18" charset="-122"/>
                      </a:endParaRPr>
                    </a:p>
                  </a:txBody>
                  <a:tcPr marL="80639" marR="80639" marT="40320" marB="40320" anchor="ctr">
                    <a:solidFill>
                      <a:srgbClr val="49B48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 smtClean="0">
                          <a:latin typeface="OPPOSans R" panose="00020600040101010101" pitchFamily="18" charset="-122"/>
                          <a:ea typeface="OPPOSans R" panose="00020600040101010101" pitchFamily="18" charset="-122"/>
                        </a:rPr>
                        <a:t>岗位</a:t>
                      </a:r>
                      <a:endParaRPr lang="zh-CN" altLang="en-US" sz="1200" dirty="0">
                        <a:latin typeface="OPPOSans R" panose="00020600040101010101" pitchFamily="18" charset="-122"/>
                        <a:ea typeface="OPPOSans R" panose="00020600040101010101" pitchFamily="18" charset="-122"/>
                      </a:endParaRPr>
                    </a:p>
                  </a:txBody>
                  <a:tcPr marL="80639" marR="80639" marT="40320" marB="40320" anchor="ctr">
                    <a:solidFill>
                      <a:srgbClr val="49B48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25" dirty="0">
                          <a:latin typeface="方正兰亭中粗黑_GBK" panose="02000000000000000000" pitchFamily="2" charset="-122"/>
                          <a:ea typeface="方正兰亭中粗黑_GBK" panose="02000000000000000000" pitchFamily="2" charset="-122"/>
                        </a:rPr>
                        <a:t>计算机视觉算法实习生</a:t>
                      </a:r>
                      <a:endParaRPr lang="zh-CN" altLang="en-US" sz="1425" dirty="0">
                        <a:latin typeface="方正兰亭中粗黑_GBK" panose="02000000000000000000" pitchFamily="2" charset="-122"/>
                        <a:ea typeface="方正兰亭中粗黑_GBK" panose="02000000000000000000" pitchFamily="2" charset="-122"/>
                      </a:endParaRPr>
                    </a:p>
                  </a:txBody>
                  <a:tcPr marL="80639" marR="80639" marT="40320" marB="40320" anchor="ctr">
                    <a:solidFill>
                      <a:srgbClr val="49B489"/>
                    </a:solidFill>
                  </a:tcPr>
                </a:tc>
              </a:tr>
            </a:tbl>
          </a:graphicData>
        </a:graphic>
      </p:graphicFrame>
      <p:sp>
        <p:nvSpPr>
          <p:cNvPr id="9" name="Title 3"/>
          <p:cNvSpPr txBox="1"/>
          <p:nvPr/>
        </p:nvSpPr>
        <p:spPr>
          <a:xfrm>
            <a:off x="1029970" y="352425"/>
            <a:ext cx="5896610" cy="304165"/>
          </a:xfrm>
          <a:prstGeom prst="rect">
            <a:avLst/>
          </a:prstGeom>
        </p:spPr>
        <p:txBody>
          <a:bodyPr vert="horz" lIns="91440" tIns="0" rIns="0" bIns="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i="0" kern="1200" baseline="0">
                <a:solidFill>
                  <a:schemeClr val="accent1"/>
                </a:solidFill>
                <a:latin typeface="FZLanTingHeiS-DB1-GB" charset="-122"/>
                <a:ea typeface="FZLanTingHeiS-DB1-GB" charset="-122"/>
                <a:cs typeface="FZLanTingHeiS-DB1-GB" charset="-122"/>
              </a:defRPr>
            </a:lvl1pPr>
          </a:lstStyle>
          <a:p>
            <a:r>
              <a:rPr lang="zh-CN" altLang="en-US" sz="1800" b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个人信息</a:t>
            </a:r>
            <a:endParaRPr lang="zh-CN" altLang="en-US" sz="1800" b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538" y="351790"/>
            <a:ext cx="474785" cy="304800"/>
          </a:xfrm>
          <a:prstGeom prst="rect">
            <a:avLst/>
          </a:prstGeom>
        </p:spPr>
      </p:pic>
      <p:cxnSp>
        <p:nvCxnSpPr>
          <p:cNvPr id="7" name="直接连接符 6"/>
          <p:cNvCxnSpPr/>
          <p:nvPr/>
        </p:nvCxnSpPr>
        <p:spPr>
          <a:xfrm>
            <a:off x="152400" y="730836"/>
            <a:ext cx="88392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29740" y="3826273"/>
            <a:ext cx="115029" cy="9190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/>
          <p:cNvCxnSpPr/>
          <p:nvPr/>
        </p:nvCxnSpPr>
        <p:spPr>
          <a:xfrm>
            <a:off x="152400" y="730836"/>
            <a:ext cx="88392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图片 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633" y="337185"/>
            <a:ext cx="474785" cy="30480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043305" y="306705"/>
            <a:ext cx="1097280" cy="3657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>
                <a:sym typeface="+mn-ea"/>
              </a:rPr>
              <a:t>任务要求</a:t>
            </a:r>
            <a:endParaRPr lang="zh-CN" altLang="en-US"/>
          </a:p>
        </p:txBody>
      </p:sp>
      <p:graphicFrame>
        <p:nvGraphicFramePr>
          <p:cNvPr id="17" name="表格 16"/>
          <p:cNvGraphicFramePr>
            <a:graphicFrameLocks noGrp="1"/>
          </p:cNvGraphicFramePr>
          <p:nvPr/>
        </p:nvGraphicFramePr>
        <p:xfrm>
          <a:off x="565150" y="932815"/>
          <a:ext cx="8086725" cy="3693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1840"/>
                <a:gridCol w="3825875"/>
                <a:gridCol w="1569720"/>
                <a:gridCol w="1939290"/>
              </a:tblGrid>
              <a:tr h="539115">
                <a:tc>
                  <a:txBody>
                    <a:bodyPr/>
                    <a:p>
                      <a:pPr algn="ctr"/>
                      <a:r>
                        <a:rPr lang="zh-CN" altLang="en-US" sz="1200" dirty="0" smtClean="0">
                          <a:latin typeface="OPPOSans R" panose="00020600040101010101" pitchFamily="18" charset="-122"/>
                          <a:ea typeface="OPPOSans R" panose="00020600040101010101" pitchFamily="18" charset="-122"/>
                        </a:rPr>
                        <a:t>序号</a:t>
                      </a:r>
                      <a:endParaRPr lang="zh-CN" altLang="en-US" sz="1200" dirty="0" smtClean="0">
                        <a:latin typeface="OPPOSans R" panose="00020600040101010101" pitchFamily="18" charset="-122"/>
                        <a:ea typeface="OPPOSans R" panose="00020600040101010101" pitchFamily="18" charset="-122"/>
                      </a:endParaRPr>
                    </a:p>
                  </a:txBody>
                  <a:tcPr marL="107884" marR="107884" marT="53943" marB="53943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9B489"/>
                    </a:solidFill>
                  </a:tcPr>
                </a:tc>
                <a:tc>
                  <a:txBody>
                    <a:bodyPr/>
                    <a:p>
                      <a:pPr algn="ctr"/>
                      <a:r>
                        <a:rPr lang="zh-CN" altLang="en-US" sz="1200" dirty="0" smtClean="0">
                          <a:latin typeface="OPPOSans R" panose="00020600040101010101" pitchFamily="18" charset="-122"/>
                          <a:ea typeface="OPPOSans R" panose="00020600040101010101" pitchFamily="18" charset="-122"/>
                        </a:rPr>
                        <a:t>培养目标</a:t>
                      </a:r>
                      <a:endParaRPr lang="zh-CN" altLang="en-US" sz="1200" dirty="0" smtClean="0">
                        <a:latin typeface="OPPOSans R" panose="00020600040101010101" pitchFamily="18" charset="-122"/>
                        <a:ea typeface="OPPOSans R" panose="00020600040101010101" pitchFamily="18" charset="-122"/>
                      </a:endParaRPr>
                    </a:p>
                  </a:txBody>
                  <a:tcPr marL="107884" marR="107884" marT="53943" marB="53943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9B489"/>
                    </a:solidFill>
                  </a:tcPr>
                </a:tc>
                <a:tc>
                  <a:txBody>
                    <a:bodyPr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200" dirty="0" smtClean="0">
                          <a:latin typeface="OPPOSans R" panose="00020600040101010101" pitchFamily="18" charset="-122"/>
                          <a:ea typeface="OPPOSans R" panose="00020600040101010101" pitchFamily="18" charset="-122"/>
                        </a:rPr>
                        <a:t>交付成果</a:t>
                      </a:r>
                      <a:endParaRPr lang="zh-CN" altLang="en-US" sz="1200" dirty="0" smtClean="0">
                        <a:latin typeface="OPPOSans R" panose="00020600040101010101" pitchFamily="18" charset="-122"/>
                        <a:ea typeface="OPPOSans R" panose="00020600040101010101" pitchFamily="18" charset="-122"/>
                      </a:endParaRPr>
                    </a:p>
                  </a:txBody>
                  <a:tcPr marL="107884" marR="107884" marT="53943" marB="53943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9B489"/>
                    </a:solidFill>
                  </a:tcPr>
                </a:tc>
                <a:tc>
                  <a:txBody>
                    <a:bodyPr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200" dirty="0" smtClean="0">
                          <a:latin typeface="OPPOSans R" panose="00020600040101010101" pitchFamily="18" charset="-122"/>
                          <a:ea typeface="OPPOSans R" panose="00020600040101010101" pitchFamily="18" charset="-122"/>
                        </a:rPr>
                        <a:t>未完成原因检讨</a:t>
                      </a:r>
                      <a:endParaRPr lang="zh-CN" altLang="en-US" sz="1200" dirty="0" smtClean="0">
                        <a:latin typeface="OPPOSans R" panose="00020600040101010101" pitchFamily="18" charset="-122"/>
                        <a:ea typeface="OPPOSans R" panose="00020600040101010101" pitchFamily="18" charset="-122"/>
                      </a:endParaRPr>
                    </a:p>
                  </a:txBody>
                  <a:tcPr marL="107884" marR="107884" marT="53943" marB="53943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9B489"/>
                    </a:solidFill>
                  </a:tcPr>
                </a:tc>
              </a:tr>
              <a:tr h="761365">
                <a:tc>
                  <a:txBody>
                    <a:bodyPr/>
                    <a:p>
                      <a:pPr algn="ctr"/>
                      <a:r>
                        <a:rPr lang="zh-CN" altLang="en-US" sz="1200" dirty="0">
                          <a:latin typeface="+mn-ea"/>
                        </a:rPr>
                        <a:t>一</a:t>
                      </a:r>
                      <a:endParaRPr lang="zh-CN" altLang="en-US" sz="1200" dirty="0">
                        <a:latin typeface="+mn-ea"/>
                      </a:endParaRPr>
                    </a:p>
                  </a:txBody>
                  <a:tcPr marL="107884" marR="107884" marT="53943" marB="53943" anchor="ctr">
                    <a:lnL>
                      <a:noFill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algn="l"/>
                      <a:r>
                        <a:rPr lang="zh-CN" altLang="en-US" sz="1200">
                          <a:latin typeface="+mn-ea"/>
                          <a:sym typeface="+mn-ea"/>
                        </a:rPr>
                        <a:t>紧跟人体实例分割算法前沿，研究适用于手机端的轻量高效的实例分割模型，输出</a:t>
                      </a:r>
                      <a:r>
                        <a:rPr lang="zh-CN" altLang="en-US" sz="1200">
                          <a:solidFill>
                            <a:srgbClr val="FF0000"/>
                          </a:solidFill>
                          <a:latin typeface="+mn-ea"/>
                          <a:sym typeface="+mn-ea"/>
                        </a:rPr>
                        <a:t>研究报告</a:t>
                      </a:r>
                      <a:r>
                        <a:rPr lang="zh-CN" altLang="en-US" sz="1200">
                          <a:solidFill>
                            <a:schemeClr val="tx1"/>
                          </a:solidFill>
                          <a:latin typeface="+mn-ea"/>
                          <a:sym typeface="+mn-ea"/>
                        </a:rPr>
                        <a:t>；</a:t>
                      </a:r>
                      <a:endParaRPr lang="zh-CN" altLang="en-US" sz="1200" dirty="0">
                        <a:solidFill>
                          <a:schemeClr val="tx1"/>
                        </a:solidFill>
                        <a:latin typeface="+mn-ea"/>
                        <a:sym typeface="+mn-ea"/>
                      </a:endParaRPr>
                    </a:p>
                  </a:txBody>
                  <a:tcPr marL="107884" marR="107884" marT="53943" marB="53943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algn="ctr"/>
                      <a:r>
                        <a:rPr lang="zh-CN" altLang="en-US" sz="1400" dirty="0">
                          <a:latin typeface="+mn-ea"/>
                          <a:ea typeface="方正兰亭纤黑简体" panose="02000000000000000000" charset="-122"/>
                        </a:rPr>
                        <a:t>√</a:t>
                      </a:r>
                      <a:endParaRPr lang="zh-CN" altLang="en-US" sz="1400" dirty="0">
                        <a:latin typeface="+mn-ea"/>
                        <a:ea typeface="方正兰亭纤黑简体" panose="02000000000000000000" charset="-122"/>
                      </a:endParaRPr>
                    </a:p>
                  </a:txBody>
                  <a:tcPr marL="107884" marR="107884" marT="53943" marB="539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algn="ctr"/>
                      <a:endParaRPr lang="zh-CN" altLang="en-US" sz="1200" dirty="0">
                        <a:latin typeface="+mn-ea"/>
                        <a:ea typeface="方正兰亭纤黑简体" panose="02000000000000000000" charset="-122"/>
                      </a:endParaRPr>
                    </a:p>
                  </a:txBody>
                  <a:tcPr marL="107884" marR="107884" marT="53943" marB="539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706120">
                <a:tc>
                  <a:txBody>
                    <a:bodyPr/>
                    <a:p>
                      <a:pPr algn="ctr"/>
                      <a:r>
                        <a:rPr lang="zh-CN" sz="1200" dirty="0" smtClean="0">
                          <a:latin typeface="+mn-ea"/>
                        </a:rPr>
                        <a:t>二</a:t>
                      </a:r>
                      <a:endParaRPr lang="zh-CN" sz="1200" dirty="0" smtClean="0">
                        <a:latin typeface="+mn-ea"/>
                      </a:endParaRPr>
                    </a:p>
                  </a:txBody>
                  <a:tcPr marL="107884" marR="107884" marT="53943" marB="53943" anchor="ctr">
                    <a:lnL>
                      <a:noFill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algn="l"/>
                      <a:r>
                        <a:rPr lang="zh-CN" altLang="en-US" sz="1200">
                          <a:latin typeface="+mn-ea"/>
                          <a:sym typeface="+mn-ea"/>
                        </a:rPr>
                        <a:t>对优秀的算法进行</a:t>
                      </a:r>
                      <a:r>
                        <a:rPr lang="zh-CN" altLang="en-US" sz="1200">
                          <a:solidFill>
                            <a:srgbClr val="FF0000"/>
                          </a:solidFill>
                          <a:latin typeface="+mn-ea"/>
                          <a:sym typeface="+mn-ea"/>
                        </a:rPr>
                        <a:t>复现</a:t>
                      </a:r>
                      <a:r>
                        <a:rPr lang="zh-CN" altLang="en-US" sz="1200">
                          <a:latin typeface="+mn-ea"/>
                          <a:sym typeface="+mn-ea"/>
                        </a:rPr>
                        <a:t>和各种层面的</a:t>
                      </a:r>
                      <a:r>
                        <a:rPr lang="zh-CN" altLang="en-US" sz="1200">
                          <a:solidFill>
                            <a:srgbClr val="FF0000"/>
                          </a:solidFill>
                          <a:latin typeface="+mn-ea"/>
                          <a:sym typeface="+mn-ea"/>
                        </a:rPr>
                        <a:t>改进</a:t>
                      </a:r>
                      <a:r>
                        <a:rPr lang="zh-CN" altLang="en-US" sz="1200">
                          <a:latin typeface="+mn-ea"/>
                          <a:sym typeface="+mn-ea"/>
                        </a:rPr>
                        <a:t>，输出实践总结和代码；</a:t>
                      </a:r>
                      <a:endParaRPr lang="zh-CN" altLang="en-US" sz="1200" dirty="0">
                        <a:latin typeface="+mn-ea"/>
                        <a:sym typeface="+mn-ea"/>
                      </a:endParaRPr>
                    </a:p>
                  </a:txBody>
                  <a:tcPr marL="107884" marR="107884" marT="53943" marB="53943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algn="ctr"/>
                      <a:r>
                        <a:rPr lang="zh-CN" altLang="en-US" sz="1200" dirty="0">
                          <a:latin typeface="+mn-ea"/>
                          <a:ea typeface="方正兰亭纤黑简体" panose="02000000000000000000" charset="-122"/>
                          <a:sym typeface="+mn-ea"/>
                        </a:rPr>
                        <a:t>√</a:t>
                      </a:r>
                      <a:endParaRPr lang="zh-CN" altLang="en-US" sz="1200" dirty="0">
                        <a:latin typeface="+mn-ea"/>
                        <a:ea typeface="方正兰亭纤黑简体" panose="02000000000000000000" charset="-122"/>
                        <a:sym typeface="+mn-ea"/>
                      </a:endParaRPr>
                    </a:p>
                    <a:p>
                      <a:pPr algn="ctr"/>
                      <a:endParaRPr lang="zh-CN" altLang="en-US" sz="1200" dirty="0">
                        <a:latin typeface="+mn-ea"/>
                        <a:ea typeface="方正兰亭纤黑简体" panose="02000000000000000000" charset="-122"/>
                        <a:sym typeface="+mn-ea"/>
                      </a:endParaRPr>
                    </a:p>
                  </a:txBody>
                  <a:tcPr marL="107884" marR="107884" marT="53943" marB="539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algn="ctr"/>
                      <a:endParaRPr lang="zh-CN" altLang="en-US" sz="1200" dirty="0">
                        <a:latin typeface="+mn-ea"/>
                        <a:ea typeface="方正兰亭纤黑简体" panose="02000000000000000000" charset="-122"/>
                      </a:endParaRPr>
                    </a:p>
                  </a:txBody>
                  <a:tcPr marL="107884" marR="107884" marT="53943" marB="539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981075">
                <a:tc>
                  <a:txBody>
                    <a:bodyPr/>
                    <a:p>
                      <a:pPr algn="ctr"/>
                      <a:r>
                        <a:rPr lang="zh-CN" sz="1200" dirty="0" smtClean="0">
                          <a:latin typeface="+mn-ea"/>
                        </a:rPr>
                        <a:t>三</a:t>
                      </a:r>
                      <a:endParaRPr lang="zh-CN" sz="1200" dirty="0" smtClean="0">
                        <a:latin typeface="+mn-ea"/>
                      </a:endParaRPr>
                    </a:p>
                  </a:txBody>
                  <a:tcPr marL="107884" marR="107884" marT="53943" marB="53943" anchor="ctr">
                    <a:lnL>
                      <a:noFill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algn="l"/>
                      <a:r>
                        <a:rPr lang="zh-CN" altLang="en-US" sz="1200">
                          <a:latin typeface="+mn-ea"/>
                          <a:sym typeface="+mn-ea"/>
                        </a:rPr>
                        <a:t>对人体分割问题，能够在数据和算法方面</a:t>
                      </a:r>
                      <a:r>
                        <a:rPr lang="zh-CN" altLang="en-US" sz="1200">
                          <a:solidFill>
                            <a:srgbClr val="FF0000"/>
                          </a:solidFill>
                          <a:latin typeface="+mn-ea"/>
                          <a:sym typeface="+mn-ea"/>
                        </a:rPr>
                        <a:t>总结出其中问题</a:t>
                      </a:r>
                      <a:r>
                        <a:rPr lang="zh-CN" altLang="en-US" sz="1200">
                          <a:latin typeface="+mn-ea"/>
                          <a:sym typeface="+mn-ea"/>
                        </a:rPr>
                        <a:t>，并能够提出有效解决问题的思路并付诸实践；</a:t>
                      </a:r>
                      <a:endParaRPr lang="zh-CN" altLang="en-US" sz="1200">
                        <a:latin typeface="+mn-ea"/>
                        <a:sym typeface="+mn-ea"/>
                      </a:endParaRPr>
                    </a:p>
                    <a:p>
                      <a:pPr algn="l"/>
                      <a:endParaRPr lang="zh-CN" altLang="en-US" sz="1200" dirty="0">
                        <a:latin typeface="+mn-ea"/>
                        <a:sym typeface="+mn-ea"/>
                      </a:endParaRPr>
                    </a:p>
                  </a:txBody>
                  <a:tcPr marL="107884" marR="107884" marT="53943" marB="53943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algn="ctr"/>
                      <a:r>
                        <a:rPr lang="zh-CN" altLang="en-US" sz="1200" dirty="0">
                          <a:latin typeface="+mn-ea"/>
                          <a:ea typeface="方正兰亭纤黑简体" panose="02000000000000000000" charset="-122"/>
                          <a:sym typeface="+mn-ea"/>
                        </a:rPr>
                        <a:t>√</a:t>
                      </a:r>
                      <a:endParaRPr lang="zh-CN" altLang="en-US" sz="1200" dirty="0">
                        <a:latin typeface="+mn-ea"/>
                        <a:ea typeface="方正兰亭纤黑简体" panose="02000000000000000000" charset="-122"/>
                        <a:sym typeface="+mn-ea"/>
                      </a:endParaRPr>
                    </a:p>
                    <a:p>
                      <a:pPr algn="ctr"/>
                      <a:endParaRPr lang="zh-CN" altLang="en-US" sz="1200" dirty="0">
                        <a:latin typeface="+mn-ea"/>
                        <a:ea typeface="方正兰亭纤黑简体" panose="02000000000000000000" charset="-122"/>
                        <a:sym typeface="+mn-ea"/>
                      </a:endParaRPr>
                    </a:p>
                  </a:txBody>
                  <a:tcPr marL="107884" marR="107884" marT="53943" marB="539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algn="ctr"/>
                      <a:endParaRPr lang="zh-CN" altLang="en-US" sz="1200" dirty="0">
                        <a:latin typeface="+mn-ea"/>
                        <a:ea typeface="方正兰亭纤黑简体" panose="02000000000000000000" charset="-122"/>
                      </a:endParaRPr>
                    </a:p>
                  </a:txBody>
                  <a:tcPr marL="107884" marR="107884" marT="53943" marB="539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705485">
                <a:tc>
                  <a:txBody>
                    <a:bodyPr/>
                    <a:p>
                      <a:pPr algn="ctr"/>
                      <a:r>
                        <a:rPr lang="zh-CN" sz="1200" dirty="0" smtClean="0">
                          <a:latin typeface="+mn-ea"/>
                        </a:rPr>
                        <a:t>四</a:t>
                      </a:r>
                      <a:endParaRPr lang="zh-CN" sz="1200" dirty="0" smtClean="0">
                        <a:latin typeface="+mn-ea"/>
                      </a:endParaRPr>
                    </a:p>
                  </a:txBody>
                  <a:tcPr marL="107884" marR="107884" marT="53943" marB="53943" anchor="ctr">
                    <a:lnL>
                      <a:noFill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algn="l"/>
                      <a:r>
                        <a:rPr lang="zh-CN" altLang="en-US" sz="1200">
                          <a:latin typeface="+mn-ea"/>
                          <a:sym typeface="+mn-ea"/>
                        </a:rPr>
                        <a:t>改进后的算法在</a:t>
                      </a:r>
                      <a:r>
                        <a:rPr lang="en-US" altLang="zh-CN" sz="1200">
                          <a:solidFill>
                            <a:srgbClr val="FF0000"/>
                          </a:solidFill>
                          <a:latin typeface="+mn-ea"/>
                          <a:sym typeface="+mn-ea"/>
                        </a:rPr>
                        <a:t>COCO test-dev</a:t>
                      </a:r>
                      <a:r>
                        <a:rPr lang="zh-CN" altLang="en-US" sz="1200">
                          <a:latin typeface="+mn-ea"/>
                          <a:sym typeface="+mn-ea"/>
                        </a:rPr>
                        <a:t>公开测试集上进行</a:t>
                      </a:r>
                      <a:r>
                        <a:rPr lang="zh-CN" altLang="en-US" sz="1200">
                          <a:solidFill>
                            <a:srgbClr val="FF0000"/>
                          </a:solidFill>
                          <a:latin typeface="+mn-ea"/>
                          <a:sym typeface="+mn-ea"/>
                        </a:rPr>
                        <a:t>测试对比</a:t>
                      </a:r>
                      <a:r>
                        <a:rPr lang="zh-CN" altLang="en-US" sz="1200">
                          <a:latin typeface="+mn-ea"/>
                          <a:sym typeface="+mn-ea"/>
                        </a:rPr>
                        <a:t>。</a:t>
                      </a:r>
                      <a:endParaRPr lang="zh-CN" altLang="en-US" sz="1200" dirty="0">
                        <a:latin typeface="+mn-ea"/>
                        <a:ea typeface="方正兰亭纤黑简体" panose="02000000000000000000" charset="-122"/>
                        <a:sym typeface="+mn-ea"/>
                      </a:endParaRPr>
                    </a:p>
                  </a:txBody>
                  <a:tcPr marL="107884" marR="107884" marT="53943" marB="53943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algn="ctr"/>
                      <a:r>
                        <a:rPr lang="en-US" altLang="zh-CN" sz="1200" dirty="0">
                          <a:latin typeface="+mn-ea"/>
                          <a:ea typeface="方正兰亭纤黑简体" panose="02000000000000000000" charset="-122"/>
                        </a:rPr>
                        <a:t>X</a:t>
                      </a:r>
                      <a:endParaRPr lang="en-US" altLang="zh-CN" sz="1200" dirty="0">
                        <a:latin typeface="+mn-ea"/>
                        <a:ea typeface="方正兰亭纤黑简体" panose="02000000000000000000" charset="-122"/>
                      </a:endParaRPr>
                    </a:p>
                  </a:txBody>
                  <a:tcPr marL="107884" marR="107884" marT="53943" marB="539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algn="ctr"/>
                      <a:r>
                        <a:rPr lang="zh-CN" altLang="en-US" sz="1200">
                          <a:latin typeface="+mn-ea"/>
                        </a:rPr>
                        <a:t>1、时间紧促</a:t>
                      </a:r>
                      <a:endParaRPr lang="zh-CN" altLang="en-US" sz="1200">
                        <a:latin typeface="+mn-ea"/>
                      </a:endParaRPr>
                    </a:p>
                    <a:p>
                      <a:pPr algn="ctr"/>
                      <a:r>
                        <a:rPr lang="zh-CN" altLang="en-US" sz="1200">
                          <a:latin typeface="+mn-ea"/>
                        </a:rPr>
                        <a:t>  2、效果不够好</a:t>
                      </a:r>
                      <a:endParaRPr lang="zh-CN" altLang="en-US" sz="1200">
                        <a:latin typeface="+mn-ea"/>
                      </a:endParaRPr>
                    </a:p>
                  </a:txBody>
                  <a:tcPr marL="107884" marR="107884" marT="53943" marB="539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" name="对象 2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4114800" y="2463800"/>
          <a:ext cx="9144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r:id="rId2" imgW="914400" imgH="215900" progId="Equation.KSEE3">
                  <p:embed/>
                </p:oleObj>
              </mc:Choice>
              <mc:Fallback>
                <p:oleObj name="" r:id="rId2" imgW="914400" imgH="2159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114800" y="2463800"/>
                        <a:ext cx="9144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231775" y="331470"/>
            <a:ext cx="8839200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buFont typeface="Wingdings" panose="05000000000000000000" charset="0"/>
              <a:buNone/>
            </a:pPr>
            <a:r>
              <a:rPr lang="en-US" altLang="zh-CN">
                <a:sym typeface="+mn-ea"/>
              </a:rPr>
              <a:t>            </a:t>
            </a:r>
            <a:r>
              <a:rPr lang="zh-CN" altLang="en-US">
                <a:sym typeface="+mn-ea"/>
              </a:rPr>
              <a:t>调研工作</a:t>
            </a:r>
            <a:endParaRPr lang="zh-CN" altLang="en-US" dirty="0">
              <a:sym typeface="+mn-ea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152400" y="730836"/>
            <a:ext cx="88392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图片 8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393" y="361950"/>
            <a:ext cx="474785" cy="304800"/>
          </a:xfrm>
          <a:prstGeom prst="rect">
            <a:avLst/>
          </a:prstGeom>
        </p:spPr>
      </p:pic>
      <p:sp>
        <p:nvSpPr>
          <p:cNvPr id="27" name="文本框 26"/>
          <p:cNvSpPr txBox="1"/>
          <p:nvPr/>
        </p:nvSpPr>
        <p:spPr>
          <a:xfrm>
            <a:off x="451485" y="884555"/>
            <a:ext cx="2055495" cy="3352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/>
              <a:t>图像分割任务</a:t>
            </a:r>
            <a:endParaRPr lang="en-US" altLang="zh-CN" sz="1600"/>
          </a:p>
        </p:txBody>
      </p:sp>
      <p:pic>
        <p:nvPicPr>
          <p:cNvPr id="2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485" y="1908810"/>
            <a:ext cx="2508885" cy="17621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" name="图片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0405" y="1909445"/>
            <a:ext cx="2446655" cy="176149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" name="图片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1855" y="1908810"/>
            <a:ext cx="2707640" cy="176149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文本框 5"/>
          <p:cNvSpPr txBox="1"/>
          <p:nvPr/>
        </p:nvSpPr>
        <p:spPr>
          <a:xfrm>
            <a:off x="531495" y="3800475"/>
            <a:ext cx="2107565" cy="3352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1600">
                <a:latin typeface="Times New Roman" panose="02020603050405020304" charset="0"/>
                <a:sym typeface="+mn-ea"/>
              </a:rPr>
              <a:t>Semantic Segmentation</a:t>
            </a:r>
            <a:endParaRPr lang="zh-CN" altLang="en-US" sz="1600">
              <a:latin typeface="Times New Roman" panose="02020603050405020304" charset="0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334385" y="3800475"/>
            <a:ext cx="2028825" cy="3352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1600">
                <a:latin typeface="Times New Roman" panose="02020603050405020304" charset="0"/>
                <a:sym typeface="+mn-ea"/>
              </a:rPr>
              <a:t>Instance Segmentation</a:t>
            </a:r>
            <a:endParaRPr lang="zh-CN" altLang="en-US" sz="1600">
              <a:latin typeface="Times New Roman" panose="02020603050405020304" charset="0"/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068060" y="3800475"/>
            <a:ext cx="2220595" cy="3352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1600">
                <a:latin typeface="Times New Roman" panose="02020603050405020304" charset="0"/>
                <a:sym typeface="+mn-ea"/>
              </a:rPr>
              <a:t>Panoramic Segmentation</a:t>
            </a:r>
            <a:endParaRPr lang="zh-CN" altLang="en-US" sz="1600">
              <a:latin typeface="Times New Roman" panose="02020603050405020304" charset="0"/>
              <a:sym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51485" y="1604010"/>
            <a:ext cx="1427480" cy="3048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1400">
                <a:sym typeface="+mn-ea"/>
              </a:rPr>
              <a:t>类别之间的区分</a:t>
            </a:r>
            <a:endParaRPr lang="zh-CN" altLang="en-US" sz="1400">
              <a:sym typeface="+mn-ea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3196590" y="1604010"/>
            <a:ext cx="2072640" cy="3048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400">
                <a:sym typeface="+mn-ea"/>
              </a:rPr>
              <a:t>个体之间的区分</a:t>
            </a:r>
            <a:endParaRPr lang="zh-CN" altLang="en-US" sz="1400"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886450" y="1604010"/>
            <a:ext cx="1605280" cy="3048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1400">
                <a:sym typeface="+mn-ea"/>
              </a:rPr>
              <a:t>背景与个体的区分</a:t>
            </a:r>
            <a:endParaRPr lang="zh-CN" altLang="en-US" sz="1400"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/>
          <p:cNvCxnSpPr/>
          <p:nvPr/>
        </p:nvCxnSpPr>
        <p:spPr>
          <a:xfrm>
            <a:off x="152400" y="730836"/>
            <a:ext cx="88392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8" name="组合 27"/>
          <p:cNvGrpSpPr/>
          <p:nvPr/>
        </p:nvGrpSpPr>
        <p:grpSpPr>
          <a:xfrm>
            <a:off x="529590" y="1530985"/>
            <a:ext cx="6616065" cy="2433955"/>
            <a:chOff x="1791" y="2252"/>
            <a:chExt cx="10419" cy="3833"/>
          </a:xfrm>
        </p:grpSpPr>
        <p:pic>
          <p:nvPicPr>
            <p:cNvPr id="14" name="图片 2"/>
            <p:cNvPicPr>
              <a:picLocks noChangeAspect="1"/>
            </p:cNvPicPr>
            <p:nvPr/>
          </p:nvPicPr>
          <p:blipFill>
            <a:blip r:embed="rId1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  <a:lum bright="-6000" contrast="-6000"/>
            </a:blip>
            <a:srcRect r="6103" b="16455"/>
            <a:stretch>
              <a:fillRect/>
            </a:stretch>
          </p:blipFill>
          <p:spPr>
            <a:xfrm>
              <a:off x="1791" y="2399"/>
              <a:ext cx="8823" cy="3686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22" name="圆角矩形 21"/>
            <p:cNvSpPr/>
            <p:nvPr/>
          </p:nvSpPr>
          <p:spPr>
            <a:xfrm>
              <a:off x="9292" y="2252"/>
              <a:ext cx="1322" cy="420"/>
            </a:xfrm>
            <a:prstGeom prst="roundRect">
              <a:avLst/>
            </a:prstGeom>
            <a:solidFill>
              <a:srgbClr val="BCDA9D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p>
              <a:r>
                <a:rPr lang="en-US" altLang="zh-CN" sz="900" b="1">
                  <a:solidFill>
                    <a:schemeClr val="tx1"/>
                  </a:solidFill>
                </a:rPr>
                <a:t>  YOLACT</a:t>
              </a:r>
              <a:endParaRPr lang="en-US" altLang="zh-CN" sz="900" b="1">
                <a:solidFill>
                  <a:schemeClr val="tx1"/>
                </a:solidFill>
              </a:endParaRPr>
            </a:p>
          </p:txBody>
        </p:sp>
        <p:grpSp>
          <p:nvGrpSpPr>
            <p:cNvPr id="26" name="组合 25"/>
            <p:cNvGrpSpPr/>
            <p:nvPr/>
          </p:nvGrpSpPr>
          <p:grpSpPr>
            <a:xfrm>
              <a:off x="10614" y="3458"/>
              <a:ext cx="1596" cy="2627"/>
              <a:chOff x="10614" y="2968"/>
              <a:chExt cx="1596" cy="2627"/>
            </a:xfrm>
          </p:grpSpPr>
          <p:grpSp>
            <p:nvGrpSpPr>
              <p:cNvPr id="16" name="组合 15"/>
              <p:cNvGrpSpPr/>
              <p:nvPr/>
            </p:nvGrpSpPr>
            <p:grpSpPr>
              <a:xfrm>
                <a:off x="10706" y="2968"/>
                <a:ext cx="1504" cy="1826"/>
                <a:chOff x="11104" y="3173"/>
                <a:chExt cx="1527" cy="1837"/>
              </a:xfrm>
            </p:grpSpPr>
            <p:sp>
              <p:nvSpPr>
                <p:cNvPr id="18" name="圆角矩形 17"/>
                <p:cNvSpPr/>
                <p:nvPr/>
              </p:nvSpPr>
              <p:spPr>
                <a:xfrm>
                  <a:off x="11104" y="3173"/>
                  <a:ext cx="1527" cy="412"/>
                </a:xfrm>
                <a:prstGeom prst="roundRect">
                  <a:avLst/>
                </a:prstGeom>
                <a:solidFill>
                  <a:srgbClr val="BCDA9D"/>
                </a:solidFill>
                <a:ln>
                  <a:solidFill>
                    <a:schemeClr val="tx1"/>
                  </a:solidFill>
                </a:ln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p>
                  <a:pPr algn="ctr"/>
                  <a:r>
                    <a:rPr lang="en-US" altLang="zh-CN" sz="900" b="1">
                      <a:solidFill>
                        <a:schemeClr val="tx1"/>
                      </a:solidFill>
                    </a:rPr>
                    <a:t>Centermask</a:t>
                  </a:r>
                  <a:endParaRPr lang="en-US" altLang="zh-CN" sz="9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" name="圆角矩形 18"/>
                <p:cNvSpPr/>
                <p:nvPr/>
              </p:nvSpPr>
              <p:spPr>
                <a:xfrm>
                  <a:off x="11104" y="4141"/>
                  <a:ext cx="1527" cy="388"/>
                </a:xfrm>
                <a:prstGeom prst="roundRect">
                  <a:avLst/>
                </a:prstGeom>
                <a:solidFill>
                  <a:srgbClr val="BCDA9D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p>
                  <a:pPr algn="ctr"/>
                  <a:r>
                    <a:rPr lang="en-US" altLang="zh-CN" sz="900" b="1">
                      <a:solidFill>
                        <a:schemeClr val="tx1"/>
                      </a:solidFill>
                    </a:rPr>
                    <a:t>Deep Sanke</a:t>
                  </a:r>
                  <a:endParaRPr lang="en-US" altLang="zh-CN" sz="9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" name="圆角矩形 19"/>
                <p:cNvSpPr/>
                <p:nvPr/>
              </p:nvSpPr>
              <p:spPr>
                <a:xfrm>
                  <a:off x="11104" y="4632"/>
                  <a:ext cx="1527" cy="378"/>
                </a:xfrm>
                <a:prstGeom prst="roundRect">
                  <a:avLst/>
                </a:prstGeom>
                <a:solidFill>
                  <a:srgbClr val="BCDA9D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p>
                  <a:pPr algn="ctr"/>
                  <a:r>
                    <a:rPr lang="en-US" altLang="zh-CN" sz="900" b="1">
                      <a:solidFill>
                        <a:schemeClr val="tx1"/>
                      </a:solidFill>
                    </a:rPr>
                    <a:t>SOLO V2</a:t>
                  </a:r>
                  <a:endParaRPr lang="en-US" altLang="zh-CN" sz="9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" name="圆角矩形 20"/>
                <p:cNvSpPr/>
                <p:nvPr/>
              </p:nvSpPr>
              <p:spPr>
                <a:xfrm>
                  <a:off x="11121" y="3703"/>
                  <a:ext cx="1494" cy="377"/>
                </a:xfrm>
                <a:prstGeom prst="roundRect">
                  <a:avLst/>
                </a:prstGeom>
                <a:solidFill>
                  <a:srgbClr val="BCDA9D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p>
                  <a:pPr algn="ctr"/>
                  <a:r>
                    <a:rPr lang="en-US" altLang="zh-CN" sz="900" b="1">
                      <a:solidFill>
                        <a:schemeClr val="tx1"/>
                      </a:solidFill>
                    </a:rPr>
                    <a:t>PolarMask</a:t>
                  </a:r>
                  <a:endParaRPr lang="en-US" altLang="zh-CN" sz="900" b="1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24" name="直接箭头连接符 23"/>
              <p:cNvCxnSpPr/>
              <p:nvPr/>
            </p:nvCxnSpPr>
            <p:spPr>
              <a:xfrm>
                <a:off x="10614" y="5065"/>
                <a:ext cx="1562" cy="0"/>
              </a:xfrm>
              <a:prstGeom prst="straightConnector1">
                <a:avLst/>
              </a:prstGeom>
              <a:ln>
                <a:tailEnd type="arrow" w="med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5" name="文本框 24"/>
              <p:cNvSpPr txBox="1"/>
              <p:nvPr/>
            </p:nvSpPr>
            <p:spPr>
              <a:xfrm>
                <a:off x="11114" y="5235"/>
                <a:ext cx="904" cy="3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900" b="1">
                    <a:latin typeface="+mj-lt"/>
                  </a:rPr>
                  <a:t>2020</a:t>
                </a:r>
                <a:endParaRPr lang="en-US" altLang="zh-CN" sz="900" b="1">
                  <a:latin typeface="+mj-lt"/>
                </a:endParaRPr>
              </a:p>
            </p:txBody>
          </p:sp>
        </p:grpSp>
      </p:grpSp>
      <p:sp>
        <p:nvSpPr>
          <p:cNvPr id="27" name="文本框 26"/>
          <p:cNvSpPr txBox="1"/>
          <p:nvPr/>
        </p:nvSpPr>
        <p:spPr>
          <a:xfrm>
            <a:off x="448310" y="898525"/>
            <a:ext cx="2055495" cy="3352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/>
              <a:t>图像分割</a:t>
            </a:r>
            <a:r>
              <a:rPr lang="en-US" altLang="zh-CN" sz="1600"/>
              <a:t>timeline</a:t>
            </a:r>
            <a:endParaRPr lang="en-US" altLang="zh-CN" sz="1600"/>
          </a:p>
        </p:txBody>
      </p:sp>
      <p:sp>
        <p:nvSpPr>
          <p:cNvPr id="32" name="圆角矩形 31"/>
          <p:cNvSpPr/>
          <p:nvPr/>
        </p:nvSpPr>
        <p:spPr>
          <a:xfrm>
            <a:off x="7290435" y="1462405"/>
            <a:ext cx="745490" cy="266700"/>
          </a:xfrm>
          <a:prstGeom prst="roundRect">
            <a:avLst/>
          </a:prstGeom>
          <a:solidFill>
            <a:srgbClr val="BCDA9D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p>
            <a:r>
              <a:rPr lang="en-US" altLang="zh-CN" sz="900" b="1">
                <a:solidFill>
                  <a:schemeClr val="tx1"/>
                </a:solidFill>
              </a:rPr>
              <a:t>  </a:t>
            </a:r>
            <a:endParaRPr lang="en-US" altLang="zh-CN" sz="900" b="1">
              <a:solidFill>
                <a:schemeClr val="tx1"/>
              </a:solidFill>
            </a:endParaRPr>
          </a:p>
        </p:txBody>
      </p:sp>
      <p:sp>
        <p:nvSpPr>
          <p:cNvPr id="33" name="圆角矩形 32"/>
          <p:cNvSpPr/>
          <p:nvPr/>
        </p:nvSpPr>
        <p:spPr>
          <a:xfrm>
            <a:off x="7290435" y="1900555"/>
            <a:ext cx="745490" cy="259715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p>
            <a:r>
              <a:rPr lang="en-US" altLang="zh-CN" sz="900" b="1">
                <a:solidFill>
                  <a:schemeClr val="tx1"/>
                </a:solidFill>
              </a:rPr>
              <a:t>  </a:t>
            </a:r>
            <a:endParaRPr lang="en-US" altLang="zh-CN" sz="900" b="1">
              <a:solidFill>
                <a:schemeClr val="tx1"/>
              </a:solidFill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8035925" y="1462405"/>
            <a:ext cx="977265" cy="2438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000"/>
              <a:t>实例分割</a:t>
            </a:r>
            <a:endParaRPr lang="zh-CN" altLang="en-US" sz="1000"/>
          </a:p>
        </p:txBody>
      </p:sp>
      <p:sp>
        <p:nvSpPr>
          <p:cNvPr id="35" name="文本框 34"/>
          <p:cNvSpPr txBox="1"/>
          <p:nvPr/>
        </p:nvSpPr>
        <p:spPr>
          <a:xfrm>
            <a:off x="8035925" y="1900555"/>
            <a:ext cx="977265" cy="2438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000"/>
              <a:t>语义分割</a:t>
            </a:r>
            <a:endParaRPr lang="zh-CN" altLang="en-US" sz="10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/>
          <p:cNvCxnSpPr/>
          <p:nvPr/>
        </p:nvCxnSpPr>
        <p:spPr>
          <a:xfrm>
            <a:off x="152400" y="730836"/>
            <a:ext cx="88392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447675" y="360045"/>
            <a:ext cx="8001000" cy="27127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buFont typeface="Wingdings" panose="05000000000000000000" charset="0"/>
              <a:buNone/>
            </a:pPr>
            <a:endParaRPr lang="en-US" altLang="zh-CN" sz="1400"/>
          </a:p>
          <a:p>
            <a:endParaRPr lang="en-US" altLang="zh-CN" sz="1400"/>
          </a:p>
          <a:p>
            <a:endParaRPr lang="en-US" altLang="zh-CN" sz="1400"/>
          </a:p>
          <a:p>
            <a:r>
              <a:rPr sz="1600" b="1">
                <a:latin typeface="Cambria Math" panose="02040503050406030204" charset="0"/>
              </a:rPr>
              <a:t>Mask R-CNN (Kaiming He</a:t>
            </a:r>
            <a:r>
              <a:rPr lang="zh-CN" sz="1600" b="1">
                <a:latin typeface="Cambria Math" panose="02040503050406030204" charset="0"/>
              </a:rPr>
              <a:t>，Facebook AI Research，</a:t>
            </a:r>
            <a:r>
              <a:rPr sz="1600" b="1">
                <a:latin typeface="Cambria Math" panose="02040503050406030204" charset="0"/>
              </a:rPr>
              <a:t>ICCV2017 Best paper)</a:t>
            </a:r>
            <a:endParaRPr lang="en-US" altLang="zh-CN" sz="1600"/>
          </a:p>
          <a:p>
            <a:endParaRPr lang="en-US" altLang="zh-CN" sz="1600" b="1">
              <a:latin typeface="Cambria Math" panose="02040503050406030204" charset="0"/>
            </a:endParaRPr>
          </a:p>
          <a:p>
            <a:r>
              <a:rPr lang="en-US" altLang="zh-CN" sz="1400" b="1">
                <a:latin typeface="Cambria Math" panose="02040503050406030204" charset="0"/>
              </a:rPr>
              <a:t>Architecture</a:t>
            </a:r>
            <a:r>
              <a:rPr lang="zh-CN" altLang="en-US" sz="1400">
                <a:latin typeface="Cambria Math" panose="02040503050406030204" charset="0"/>
              </a:rPr>
              <a:t>：</a:t>
            </a:r>
            <a:r>
              <a:rPr lang="en-US" altLang="zh-CN" sz="1400">
                <a:latin typeface="Cambria Math" panose="02040503050406030204" charset="0"/>
              </a:rPr>
              <a:t>RPN + RoIAlign + Fast-rcnn + FCN</a:t>
            </a:r>
            <a:endParaRPr lang="zh-CN" altLang="en-US" sz="1400"/>
          </a:p>
          <a:p>
            <a:pPr indent="0">
              <a:buFont typeface="Wingdings" panose="05000000000000000000" charset="0"/>
              <a:buNone/>
            </a:pPr>
            <a:endParaRPr lang="zh-CN" altLang="en-US" sz="1400"/>
          </a:p>
          <a:p>
            <a:pPr indent="0">
              <a:buFont typeface="Wingdings" panose="05000000000000000000" charset="0"/>
              <a:buNone/>
            </a:pPr>
            <a:r>
              <a:rPr lang="en-US" altLang="zh-CN" sz="1400">
                <a:sym typeface="Wingdings" panose="05000000000000000000" charset="0"/>
              </a:rPr>
              <a:t></a:t>
            </a:r>
            <a:r>
              <a:rPr lang="en-US" altLang="zh-CN" sz="1400"/>
              <a:t>RoIAlign</a:t>
            </a:r>
            <a:endParaRPr lang="en-US" altLang="zh-CN" sz="1400"/>
          </a:p>
          <a:p>
            <a:pPr indent="0">
              <a:buFont typeface="Wingdings" panose="05000000000000000000" charset="0"/>
              <a:buNone/>
            </a:pPr>
            <a:endParaRPr lang="en-US" altLang="zh-CN" sz="1400"/>
          </a:p>
          <a:p>
            <a:pPr indent="0">
              <a:buFont typeface="Wingdings" panose="05000000000000000000" charset="0"/>
              <a:buNone/>
            </a:pPr>
            <a:r>
              <a:rPr lang="en-US" altLang="zh-CN" sz="1400">
                <a:sym typeface="Wingdings" panose="05000000000000000000" charset="0"/>
              </a:rPr>
              <a:t>Mask head</a:t>
            </a:r>
            <a:endParaRPr lang="en-US" altLang="zh-CN" sz="1400">
              <a:sym typeface="Wingdings" panose="05000000000000000000" charset="0"/>
            </a:endParaRPr>
          </a:p>
          <a:p>
            <a:endParaRPr lang="en-US" altLang="zh-CN" sz="1400"/>
          </a:p>
          <a:p>
            <a:r>
              <a:rPr lang="en-US" altLang="zh-CN" sz="1400" b="1">
                <a:latin typeface="Cambria Math" panose="02040503050406030204" charset="0"/>
                <a:sym typeface="+mn-ea"/>
              </a:rPr>
              <a:t>Loss Function</a:t>
            </a:r>
            <a:r>
              <a:rPr lang="zh-CN" altLang="en-US" sz="1400" b="1">
                <a:latin typeface="Cambria Math" panose="02040503050406030204" charset="0"/>
                <a:sym typeface="+mn-ea"/>
              </a:rPr>
              <a:t>：</a:t>
            </a:r>
            <a:r>
              <a:rPr lang="en-US" altLang="zh-CN" sz="1400">
                <a:latin typeface="Cambria Math" panose="02040503050406030204" charset="0"/>
                <a:sym typeface="+mn-ea"/>
              </a:rPr>
              <a:t>Lcls + Lbox + Lmask</a:t>
            </a:r>
            <a:r>
              <a:rPr lang="zh-CN" altLang="en-US" sz="1400">
                <a:latin typeface="Cambria Math" panose="02040503050406030204" charset="0"/>
                <a:sym typeface="+mn-ea"/>
              </a:rPr>
              <a:t>（二值交叉熵）</a:t>
            </a:r>
            <a:endParaRPr lang="zh-CN" altLang="en-US" sz="1400">
              <a:latin typeface="Cambria Math" panose="02040503050406030204" charset="0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7675" y="3223895"/>
            <a:ext cx="4538980" cy="131508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7675" y="360045"/>
            <a:ext cx="1998980" cy="3657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>
                <a:sym typeface="+mn-ea"/>
              </a:rPr>
              <a:t>two-stage method</a:t>
            </a:r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3030" y="1365250"/>
            <a:ext cx="3921760" cy="32315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/>
          <p:cNvCxnSpPr/>
          <p:nvPr/>
        </p:nvCxnSpPr>
        <p:spPr>
          <a:xfrm>
            <a:off x="152400" y="730836"/>
            <a:ext cx="88392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472440" y="981710"/>
            <a:ext cx="8591550" cy="3352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sz="1600" b="1">
                <a:latin typeface="Cambria Math" panose="02040503050406030204" charset="0"/>
                <a:sym typeface="+mn-ea"/>
              </a:rPr>
              <a:t>YOLACT：Real-time Instance Segmentation(Daniel Bolya</a:t>
            </a:r>
            <a:r>
              <a:rPr lang="zh-CN" sz="1600" b="1">
                <a:latin typeface="Cambria Math" panose="02040503050406030204" charset="0"/>
                <a:sym typeface="+mn-ea"/>
              </a:rPr>
              <a:t>，University of California，</a:t>
            </a:r>
            <a:r>
              <a:rPr sz="1600" b="1">
                <a:latin typeface="Cambria Math" panose="02040503050406030204" charset="0"/>
                <a:sym typeface="+mn-ea"/>
              </a:rPr>
              <a:t>CVPR2019)</a:t>
            </a:r>
            <a:endParaRPr lang="en-US" sz="1600" b="1">
              <a:latin typeface="Cambria Math" panose="02040503050406030204" charset="0"/>
              <a:sym typeface="+mn-ea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  <a:lum bright="6000"/>
          </a:blip>
          <a:stretch>
            <a:fillRect/>
          </a:stretch>
        </p:blipFill>
        <p:spPr>
          <a:xfrm>
            <a:off x="2943860" y="1902460"/>
            <a:ext cx="5625465" cy="282130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472440" y="1597660"/>
            <a:ext cx="4232275" cy="3048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altLang="zh-CN" sz="1400" b="1">
                <a:latin typeface="Cambria Math" panose="02040503050406030204" charset="0"/>
                <a:sym typeface="+mn-ea"/>
              </a:rPr>
              <a:t>Architecture</a:t>
            </a:r>
            <a:r>
              <a:rPr lang="zh-CN" altLang="en-US" sz="1400">
                <a:latin typeface="Cambria Math" panose="02040503050406030204" charset="0"/>
                <a:sym typeface="+mn-ea"/>
              </a:rPr>
              <a:t>：</a:t>
            </a:r>
            <a:r>
              <a:rPr lang="en-US" altLang="zh-CN" sz="1400">
                <a:latin typeface="Cambria Math" panose="02040503050406030204" charset="0"/>
                <a:sym typeface="+mn-ea"/>
              </a:rPr>
              <a:t>ResNet-101 + FPN + RetainNet + FCN</a:t>
            </a:r>
            <a:endParaRPr lang="en-US" altLang="zh-CN" sz="1400">
              <a:latin typeface="Cambria Math" panose="02040503050406030204" charset="0"/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72440" y="2137410"/>
            <a:ext cx="2235200" cy="18592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 b="1">
                <a:latin typeface="Cambria Math" panose="02040503050406030204" charset="0"/>
              </a:rPr>
              <a:t>Three Subtasks</a:t>
            </a:r>
            <a:endParaRPr lang="en-US" altLang="zh-CN" sz="1400" b="1">
              <a:latin typeface="Cambria Math" panose="02040503050406030204" charset="0"/>
            </a:endParaRPr>
          </a:p>
          <a:p>
            <a:endParaRPr lang="en-US" altLang="zh-CN">
              <a:latin typeface="Cambria Math" panose="02040503050406030204" charset="0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400">
                <a:latin typeface="Cambria Math" panose="02040503050406030204" charset="0"/>
              </a:rPr>
              <a:t>1</a:t>
            </a:r>
            <a:r>
              <a:rPr lang="zh-CN" altLang="en-US" sz="1400">
                <a:latin typeface="Cambria Math" panose="02040503050406030204" charset="0"/>
              </a:rPr>
              <a:t>、</a:t>
            </a:r>
            <a:r>
              <a:rPr lang="en-US" altLang="zh-CN" sz="1400">
                <a:latin typeface="Cambria Math" panose="02040503050406030204" charset="0"/>
              </a:rPr>
              <a:t>Prototype Generation</a:t>
            </a:r>
            <a:endParaRPr lang="en-US" altLang="zh-CN" sz="1400">
              <a:latin typeface="Cambria Math" panose="02040503050406030204" charset="0"/>
            </a:endParaRPr>
          </a:p>
          <a:p>
            <a:pPr marL="285750" indent="-285750">
              <a:buFont typeface="Wingdings" panose="05000000000000000000" charset="0"/>
              <a:buChar char="Ø"/>
            </a:pPr>
            <a:endParaRPr lang="en-US" altLang="zh-CN" sz="1400">
              <a:latin typeface="Cambria Math" panose="02040503050406030204" charset="0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400">
                <a:latin typeface="Cambria Math" panose="02040503050406030204" charset="0"/>
              </a:rPr>
              <a:t>2</a:t>
            </a:r>
            <a:r>
              <a:rPr lang="zh-CN" altLang="en-US" sz="1400">
                <a:latin typeface="Cambria Math" panose="02040503050406030204" charset="0"/>
              </a:rPr>
              <a:t>、</a:t>
            </a:r>
            <a:r>
              <a:rPr lang="en-US" altLang="zh-CN" sz="1400">
                <a:latin typeface="Cambria Math" panose="02040503050406030204" charset="0"/>
              </a:rPr>
              <a:t>Mask Coefficients</a:t>
            </a:r>
            <a:endParaRPr lang="en-US" altLang="zh-CN" sz="1400">
              <a:latin typeface="Cambria Math" panose="02040503050406030204" charset="0"/>
            </a:endParaRPr>
          </a:p>
          <a:p>
            <a:pPr marL="285750" indent="-285750">
              <a:buFont typeface="Wingdings" panose="05000000000000000000" charset="0"/>
              <a:buChar char="Ø"/>
            </a:pPr>
            <a:endParaRPr lang="en-US" altLang="zh-CN" sz="1400">
              <a:latin typeface="Cambria Math" panose="02040503050406030204" charset="0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400">
                <a:latin typeface="Cambria Math" panose="02040503050406030204" charset="0"/>
              </a:rPr>
              <a:t>3</a:t>
            </a:r>
            <a:r>
              <a:rPr lang="zh-CN" altLang="en-US" sz="1400">
                <a:latin typeface="Cambria Math" panose="02040503050406030204" charset="0"/>
              </a:rPr>
              <a:t>、</a:t>
            </a:r>
            <a:r>
              <a:rPr lang="en-US" altLang="zh-CN" sz="1400">
                <a:latin typeface="Cambria Math" panose="02040503050406030204" charset="0"/>
              </a:rPr>
              <a:t>Mask Assembly</a:t>
            </a:r>
            <a:endParaRPr lang="en-US" altLang="zh-CN" sz="1400">
              <a:latin typeface="Cambria Math" panose="02040503050406030204" charset="0"/>
            </a:endParaRPr>
          </a:p>
          <a:p>
            <a:endParaRPr lang="en-US" altLang="zh-CN" sz="1400">
              <a:latin typeface="Cambria Math" panose="0204050305040603020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72440" y="318770"/>
            <a:ext cx="2024380" cy="3657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>
                <a:sym typeface="+mn-ea"/>
              </a:rPr>
              <a:t>one-stage method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/>
          <p:cNvCxnSpPr/>
          <p:nvPr/>
        </p:nvCxnSpPr>
        <p:spPr>
          <a:xfrm>
            <a:off x="152400" y="730836"/>
            <a:ext cx="88392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374650" y="650875"/>
            <a:ext cx="4450080" cy="42062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en-US" altLang="zh-CN"/>
          </a:p>
          <a:p>
            <a:pPr indent="0">
              <a:buFont typeface="Wingdings" panose="05000000000000000000" charset="0"/>
              <a:buNone/>
            </a:pPr>
            <a:r>
              <a:rPr lang="en-US" altLang="zh-CN" sz="1400" b="1">
                <a:latin typeface="Cambria Math" panose="02040503050406030204" charset="0"/>
              </a:rPr>
              <a:t>Prototype Generation</a:t>
            </a:r>
            <a:endParaRPr lang="en-US" altLang="zh-CN" sz="1400" b="1">
              <a:latin typeface="Cambria Math" panose="02040503050406030204" charset="0"/>
            </a:endParaRPr>
          </a:p>
          <a:p>
            <a:pPr marL="285750" indent="-285750">
              <a:buFont typeface="Wingdings" panose="05000000000000000000" charset="0"/>
              <a:buChar char="Ø"/>
            </a:pPr>
            <a:endParaRPr lang="en-US" altLang="zh-CN" sz="1400"/>
          </a:p>
          <a:p>
            <a:pPr marL="285750" indent="-285750">
              <a:buFont typeface="Wingdings" panose="05000000000000000000" charset="0"/>
              <a:buChar char="Ø"/>
            </a:pPr>
            <a:endParaRPr lang="en-US" altLang="zh-CN" sz="1400"/>
          </a:p>
          <a:p>
            <a:pPr marL="285750" indent="-285750">
              <a:buFont typeface="Wingdings" panose="05000000000000000000" charset="0"/>
              <a:buChar char="Ø"/>
            </a:pPr>
            <a:endParaRPr lang="en-US" altLang="zh-CN" sz="1400"/>
          </a:p>
          <a:p>
            <a:pPr marL="285750" indent="-285750">
              <a:buFont typeface="Wingdings" panose="05000000000000000000" charset="0"/>
              <a:buChar char="Ø"/>
            </a:pPr>
            <a:endParaRPr lang="en-US" altLang="zh-CN" sz="1400"/>
          </a:p>
          <a:p>
            <a:pPr marL="285750" indent="-285750">
              <a:buFont typeface="Wingdings" panose="05000000000000000000" charset="0"/>
              <a:buChar char="Ø"/>
            </a:pPr>
            <a:endParaRPr lang="en-US" altLang="zh-CN" sz="1400"/>
          </a:p>
          <a:p>
            <a:pPr marL="285750" indent="-285750">
              <a:buFont typeface="Wingdings" panose="05000000000000000000" charset="0"/>
              <a:buChar char="Ø"/>
            </a:pPr>
            <a:endParaRPr lang="en-US" altLang="zh-CN" sz="1400"/>
          </a:p>
          <a:p>
            <a:pPr marL="285750" indent="-285750">
              <a:buFont typeface="Wingdings" panose="05000000000000000000" charset="0"/>
              <a:buChar char="Ø"/>
            </a:pPr>
            <a:endParaRPr lang="en-US" altLang="zh-CN" sz="1400"/>
          </a:p>
          <a:p>
            <a:pPr marL="285750" indent="-285750">
              <a:buFont typeface="Wingdings" panose="05000000000000000000" charset="0"/>
              <a:buChar char="Ø"/>
            </a:pPr>
            <a:endParaRPr lang="en-US" altLang="zh-CN" sz="1400"/>
          </a:p>
          <a:p>
            <a:pPr marL="285750" indent="-285750">
              <a:buFont typeface="Wingdings" panose="05000000000000000000" charset="0"/>
              <a:buChar char="Ø"/>
            </a:pPr>
            <a:endParaRPr lang="en-US" altLang="zh-CN" sz="1400"/>
          </a:p>
          <a:p>
            <a:pPr marL="285750" indent="-285750">
              <a:buFont typeface="Wingdings" panose="05000000000000000000" charset="0"/>
              <a:buChar char="Ø"/>
            </a:pPr>
            <a:endParaRPr lang="en-US" altLang="zh-CN" sz="1400"/>
          </a:p>
          <a:p>
            <a:pPr marL="285750" indent="-285750">
              <a:buFont typeface="Wingdings" panose="05000000000000000000" charset="0"/>
              <a:buChar char="Ø"/>
            </a:pPr>
            <a:endParaRPr lang="en-US" altLang="zh-CN" sz="1400"/>
          </a:p>
          <a:p>
            <a:pPr marL="285750" indent="-285750">
              <a:buFont typeface="Wingdings" panose="05000000000000000000" charset="0"/>
              <a:buChar char="Ø"/>
            </a:pPr>
            <a:endParaRPr lang="en-US" altLang="zh-CN" sz="1400"/>
          </a:p>
          <a:p>
            <a:pPr indent="0">
              <a:buFont typeface="Wingdings" panose="05000000000000000000" charset="0"/>
              <a:buNone/>
            </a:pPr>
            <a:r>
              <a:rPr lang="en-US" altLang="zh-CN" sz="1400" b="1">
                <a:latin typeface="Cambria Math" panose="02040503050406030204" charset="0"/>
              </a:rPr>
              <a:t>Loss</a:t>
            </a:r>
            <a:endParaRPr lang="en-US" altLang="zh-CN" sz="1400" b="1">
              <a:latin typeface="Cambria Math" panose="02040503050406030204" charset="0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400"/>
              <a:t>								</a:t>
            </a:r>
            <a:endParaRPr lang="en-US" altLang="zh-CN" sz="1400"/>
          </a:p>
          <a:p>
            <a:pPr indent="0">
              <a:buFont typeface="Wingdings" panose="05000000000000000000" charset="0"/>
              <a:buNone/>
            </a:pPr>
            <a:r>
              <a:rPr lang="en-US" altLang="zh-CN" sz="1400">
                <a:latin typeface="Cambria Math" panose="02040503050406030204" charset="0"/>
              </a:rPr>
              <a:t>Lcls + Lbox + Lmask(Lmask = BCE(M,Mgt)</a:t>
            </a:r>
            <a:endParaRPr lang="en-US" altLang="zh-CN" sz="1400">
              <a:latin typeface="Cambria Math" panose="02040503050406030204" charset="0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1400"/>
          </a:p>
          <a:p>
            <a:endParaRPr lang="en-US" altLang="zh-CN" sz="140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68960" y="1564640"/>
            <a:ext cx="3141980" cy="200596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942715" y="885190"/>
            <a:ext cx="1524000" cy="3048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400" b="1">
                <a:latin typeface="Cambria Math" panose="02040503050406030204" charset="0"/>
                <a:sym typeface="+mn-ea"/>
              </a:rPr>
              <a:t>Mask Coefficients</a:t>
            </a:r>
            <a:endParaRPr lang="en-US" altLang="zh-CN" sz="1400" b="1">
              <a:latin typeface="Cambria Math" panose="02040503050406030204" charset="0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942715" y="1508125"/>
            <a:ext cx="2761615" cy="206248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6704330" y="881380"/>
            <a:ext cx="1360805" cy="3048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400" b="1">
                <a:latin typeface="Cambria Math" panose="02040503050406030204" charset="0"/>
                <a:sym typeface="+mn-ea"/>
              </a:rPr>
              <a:t>Mask Assembly</a:t>
            </a:r>
            <a:endParaRPr lang="en-US" altLang="zh-CN" sz="1400" b="1">
              <a:latin typeface="Cambria Math" panose="02040503050406030204" charset="0"/>
              <a:sym typeface="+mn-ea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7051040" y="1738630"/>
            <a:ext cx="1423035" cy="13665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M = PC</a:t>
            </a:r>
            <a:r>
              <a:rPr lang="en-US" altLang="zh-CN" baseline="30000"/>
              <a:t>T</a:t>
            </a:r>
            <a:endParaRPr lang="en-US" altLang="zh-CN" baseline="30000"/>
          </a:p>
          <a:p>
            <a:endParaRPr lang="en-US" altLang="zh-CN" baseline="30000"/>
          </a:p>
          <a:p>
            <a:r>
              <a:rPr lang="en-US" altLang="zh-CN"/>
              <a:t>P: h </a:t>
            </a:r>
            <a:r>
              <a:rPr lang="en-US" altLang="zh-CN" sz="1200"/>
              <a:t>x</a:t>
            </a:r>
            <a:r>
              <a:rPr lang="en-US" altLang="zh-CN"/>
              <a:t> w </a:t>
            </a:r>
            <a:r>
              <a:rPr lang="en-US" altLang="zh-CN" sz="1200"/>
              <a:t>x</a:t>
            </a:r>
            <a:r>
              <a:rPr lang="en-US" altLang="zh-CN"/>
              <a:t> k</a:t>
            </a:r>
            <a:endParaRPr lang="en-US" altLang="zh-CN"/>
          </a:p>
          <a:p>
            <a:r>
              <a:rPr lang="en-US" altLang="zh-CN"/>
              <a:t>C: n </a:t>
            </a:r>
            <a:r>
              <a:rPr lang="en-US" altLang="zh-CN" sz="1200"/>
              <a:t>x</a:t>
            </a:r>
            <a:r>
              <a:rPr lang="en-US" altLang="zh-CN"/>
              <a:t> k </a:t>
            </a:r>
            <a:endParaRPr lang="zh-CN" altLang="en-US"/>
          </a:p>
          <a:p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rgbClr val="FFFFFF"/>
      </a:lt1>
      <a:dk2>
        <a:srgbClr val="BFBFBF"/>
      </a:dk2>
      <a:lt2>
        <a:srgbClr val="FFFFFF"/>
      </a:lt2>
      <a:accent1>
        <a:srgbClr val="00925F"/>
      </a:accent1>
      <a:accent2>
        <a:srgbClr val="FB9128"/>
      </a:accent2>
      <a:accent3>
        <a:srgbClr val="5F2EAB"/>
      </a:accent3>
      <a:accent4>
        <a:srgbClr val="20A6D7"/>
      </a:accent4>
      <a:accent5>
        <a:srgbClr val="DA0D41"/>
      </a:accent5>
      <a:accent6>
        <a:srgbClr val="F4DD4D"/>
      </a:accent6>
      <a:hlink>
        <a:srgbClr val="3DDA6F"/>
      </a:hlink>
      <a:folHlink>
        <a:srgbClr val="A0EBC1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5069</Words>
  <Application>WPS 演示</Application>
  <PresentationFormat>全屏显示(16:9)</PresentationFormat>
  <Paragraphs>541</Paragraphs>
  <Slides>29</Slides>
  <Notes>7</Notes>
  <HiddenSlides>0</HiddenSlides>
  <MMClips>0</MMClips>
  <ScaleCrop>false</ScaleCrop>
  <HeadingPairs>
    <vt:vector size="8" baseType="variant">
      <vt:variant>
        <vt:lpstr>已用的字体</vt:lpstr>
      </vt:variant>
      <vt:variant>
        <vt:i4>24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55" baseType="lpstr">
      <vt:lpstr>Arial</vt:lpstr>
      <vt:lpstr>宋体</vt:lpstr>
      <vt:lpstr>Wingdings</vt:lpstr>
      <vt:lpstr>Myriad Pro</vt:lpstr>
      <vt:lpstr>Arial</vt:lpstr>
      <vt:lpstr>方正兰亭中粗黑_GBK</vt:lpstr>
      <vt:lpstr>FZLTZCHJW--GB1-0</vt:lpstr>
      <vt:lpstr>方正兰亭中粗黑简体</vt:lpstr>
      <vt:lpstr>方正兰亭准黑简体</vt:lpstr>
      <vt:lpstr>方正兰亭纤黑简体</vt:lpstr>
      <vt:lpstr>方正兰亭纤黑_GBK</vt:lpstr>
      <vt:lpstr>Myriad Pro</vt:lpstr>
      <vt:lpstr>黑体</vt:lpstr>
      <vt:lpstr>OPPOSans B</vt:lpstr>
      <vt:lpstr>FZLanTingHeiS-DB1-GB</vt:lpstr>
      <vt:lpstr>Wingdings</vt:lpstr>
      <vt:lpstr>Times New Roman</vt:lpstr>
      <vt:lpstr>Cambria Math</vt:lpstr>
      <vt:lpstr>华文宋体</vt:lpstr>
      <vt:lpstr>微软雅黑</vt:lpstr>
      <vt:lpstr>华文楷体</vt:lpstr>
      <vt:lpstr>Yu Gothic UI</vt:lpstr>
      <vt:lpstr>Calibri</vt:lpstr>
      <vt:lpstr>OPPOSans R</vt:lpstr>
      <vt:lpstr>Office Theme</vt:lpstr>
      <vt:lpstr>Equation.KSEE3</vt:lpstr>
      <vt:lpstr>轻量级人体实例分割算法的 研究与优化 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Gee Hwee Lim</dc:creator>
  <cp:lastModifiedBy>S9029237</cp:lastModifiedBy>
  <cp:revision>1104</cp:revision>
  <cp:lastPrinted>2016-07-25T10:43:00Z</cp:lastPrinted>
  <dcterms:created xsi:type="dcterms:W3CDTF">2013-04-17T08:02:00Z</dcterms:created>
  <dcterms:modified xsi:type="dcterms:W3CDTF">2020-08-03T05:37:36Z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2052-10.1.0.6395</vt:lpwstr>
  </property>
</Properties>
</file>